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5" r:id="rId8"/>
    <p:sldId id="262" r:id="rId9"/>
    <p:sldId id="263"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306" r:id="rId27"/>
    <p:sldId id="305" r:id="rId28"/>
    <p:sldId id="302" r:id="rId29"/>
    <p:sldId id="304" r:id="rId30"/>
    <p:sldId id="282" r:id="rId31"/>
    <p:sldId id="307" r:id="rId32"/>
    <p:sldId id="308" r:id="rId33"/>
    <p:sldId id="309" r:id="rId34"/>
    <p:sldId id="311" r:id="rId35"/>
    <p:sldId id="312" r:id="rId36"/>
    <p:sldId id="283" r:id="rId37"/>
    <p:sldId id="310" r:id="rId38"/>
    <p:sldId id="284" r:id="rId39"/>
    <p:sldId id="313" r:id="rId40"/>
    <p:sldId id="285" r:id="rId41"/>
    <p:sldId id="286" r:id="rId42"/>
    <p:sldId id="287" r:id="rId43"/>
    <p:sldId id="289" r:id="rId44"/>
    <p:sldId id="292" r:id="rId45"/>
    <p:sldId id="293" r:id="rId46"/>
    <p:sldId id="294" r:id="rId47"/>
    <p:sldId id="295" r:id="rId48"/>
    <p:sldId id="296" r:id="rId49"/>
    <p:sldId id="297" r:id="rId50"/>
    <p:sldId id="298" r:id="rId51"/>
    <p:sldId id="299" r:id="rId52"/>
    <p:sldId id="300" r:id="rId53"/>
    <p:sldId id="301" r:id="rId54"/>
    <p:sldId id="29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9421"/>
  </p:normalViewPr>
  <p:slideViewPr>
    <p:cSldViewPr snapToGrid="0" snapToObjects="1">
      <p:cViewPr varScale="1">
        <p:scale>
          <a:sx n="89" d="100"/>
          <a:sy n="89" d="100"/>
        </p:scale>
        <p:origin x="4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DB25-FA0B-9E4D-9E76-42D9119982CC}" type="datetimeFigureOut">
              <a:rPr lang="en-US" smtClean="0"/>
              <a:t>6/14/16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DA1B7-760B-854D-B38F-1684F4BDE750}" type="slidenum">
              <a:rPr lang="en-US" smtClean="0"/>
              <a:t>‹#›</a:t>
            </a:fld>
            <a:endParaRPr lang="en-US"/>
          </a:p>
        </p:txBody>
      </p:sp>
    </p:spTree>
    <p:extLst>
      <p:ext uri="{BB962C8B-B14F-4D97-AF65-F5344CB8AC3E}">
        <p14:creationId xmlns:p14="http://schemas.microsoft.com/office/powerpoint/2010/main" val="1379599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DA1B7-760B-854D-B38F-1684F4BDE750}" type="slidenum">
              <a:rPr lang="en-US" smtClean="0"/>
              <a:t>31</a:t>
            </a:fld>
            <a:endParaRPr lang="en-US"/>
          </a:p>
        </p:txBody>
      </p:sp>
    </p:spTree>
    <p:extLst>
      <p:ext uri="{BB962C8B-B14F-4D97-AF65-F5344CB8AC3E}">
        <p14:creationId xmlns:p14="http://schemas.microsoft.com/office/powerpoint/2010/main" val="86896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9DA1B7-760B-854D-B38F-1684F4BDE750}" type="slidenum">
              <a:rPr lang="en-US" smtClean="0"/>
              <a:t>37</a:t>
            </a:fld>
            <a:endParaRPr lang="en-US"/>
          </a:p>
        </p:txBody>
      </p:sp>
    </p:spTree>
    <p:extLst>
      <p:ext uri="{BB962C8B-B14F-4D97-AF65-F5344CB8AC3E}">
        <p14:creationId xmlns:p14="http://schemas.microsoft.com/office/powerpoint/2010/main" val="197802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Adapter </a:t>
            </a:r>
            <a:r>
              <a:rPr lang="th-TH" sz="1200" b="0" i="0" kern="1200" dirty="0" smtClean="0">
                <a:solidFill>
                  <a:schemeClr val="tx1"/>
                </a:solidFill>
                <a:effectLst/>
                <a:latin typeface="+mn-lt"/>
                <a:ea typeface="+mn-ea"/>
                <a:cs typeface="+mn-cs"/>
              </a:rPr>
              <a:t>ของ </a:t>
            </a:r>
            <a:r>
              <a:rPr lang="en-US" sz="1200" b="0" i="0" kern="1200" dirty="0" err="1" smtClean="0">
                <a:solidFill>
                  <a:schemeClr val="tx1"/>
                </a:solidFill>
                <a:effectLst/>
                <a:latin typeface="+mn-lt"/>
                <a:ea typeface="+mn-ea"/>
                <a:cs typeface="+mn-cs"/>
              </a:rPr>
              <a:t>ListView</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จะเน้นการสร้าง </a:t>
            </a:r>
            <a:r>
              <a:rPr lang="en-US" sz="1200" b="0" i="0" kern="1200" dirty="0" smtClean="0">
                <a:solidFill>
                  <a:schemeClr val="tx1"/>
                </a:solidFill>
                <a:effectLst/>
                <a:latin typeface="+mn-lt"/>
                <a:ea typeface="+mn-ea"/>
                <a:cs typeface="+mn-cs"/>
              </a:rPr>
              <a:t>View </a:t>
            </a:r>
            <a:r>
              <a:rPr lang="th-TH" sz="1200" b="0" i="0" kern="1200" dirty="0" smtClean="0">
                <a:solidFill>
                  <a:schemeClr val="tx1"/>
                </a:solidFill>
                <a:effectLst/>
                <a:latin typeface="+mn-lt"/>
                <a:ea typeface="+mn-ea"/>
                <a:cs typeface="+mn-cs"/>
              </a:rPr>
              <a:t>และคืน </a:t>
            </a:r>
            <a:r>
              <a:rPr lang="en-US" sz="1200" b="0" i="0" kern="1200" dirty="0" smtClean="0">
                <a:solidFill>
                  <a:schemeClr val="tx1"/>
                </a:solidFill>
                <a:effectLst/>
                <a:latin typeface="+mn-lt"/>
                <a:ea typeface="+mn-ea"/>
                <a:cs typeface="+mn-cs"/>
              </a:rPr>
              <a:t>View </a:t>
            </a:r>
            <a:r>
              <a:rPr lang="th-TH" sz="1200" b="0" i="0" kern="1200" dirty="0" smtClean="0">
                <a:solidFill>
                  <a:schemeClr val="tx1"/>
                </a:solidFill>
                <a:effectLst/>
                <a:latin typeface="+mn-lt"/>
                <a:ea typeface="+mn-ea"/>
                <a:cs typeface="+mn-cs"/>
              </a:rPr>
              <a:t>ออกมา </a:t>
            </a:r>
          </a:p>
          <a:p>
            <a:r>
              <a:rPr lang="th-TH" sz="1200" b="0" i="0" kern="1200" dirty="0" smtClean="0">
                <a:solidFill>
                  <a:schemeClr val="tx1"/>
                </a:solidFill>
                <a:effectLst/>
                <a:latin typeface="+mn-lt"/>
                <a:ea typeface="+mn-ea"/>
                <a:cs typeface="+mn-cs"/>
              </a:rPr>
              <a:t>แต่กับ </a:t>
            </a:r>
            <a:r>
              <a:rPr lang="en-US" sz="1200" b="0" i="0" kern="1200" dirty="0" err="1" smtClean="0">
                <a:solidFill>
                  <a:schemeClr val="tx1"/>
                </a:solidFill>
                <a:effectLst/>
                <a:latin typeface="+mn-lt"/>
                <a:ea typeface="+mn-ea"/>
                <a:cs typeface="+mn-cs"/>
              </a:rPr>
              <a:t>RecyclerView</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จะเป็นการบังคับให้สร้าง </a:t>
            </a:r>
            <a:r>
              <a:rPr lang="en-US" sz="1200" b="0" i="0" kern="1200" dirty="0" err="1" smtClean="0">
                <a:solidFill>
                  <a:schemeClr val="tx1"/>
                </a:solidFill>
                <a:effectLst/>
                <a:latin typeface="+mn-lt"/>
                <a:ea typeface="+mn-ea"/>
                <a:cs typeface="+mn-cs"/>
              </a:rPr>
              <a:t>ViewHolder</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แล้วคืนมาให้ระบบเก็บไว้แทนที่จะเป็น </a:t>
            </a:r>
            <a:r>
              <a:rPr lang="en-US" sz="1200" b="0" i="0" kern="1200" dirty="0" smtClean="0">
                <a:solidFill>
                  <a:schemeClr val="tx1"/>
                </a:solidFill>
                <a:effectLst/>
                <a:latin typeface="+mn-lt"/>
                <a:ea typeface="+mn-ea"/>
                <a:cs typeface="+mn-cs"/>
              </a:rPr>
              <a:t>View</a:t>
            </a:r>
            <a:endParaRPr lang="th-TH" b="0" dirty="0" smtClean="0"/>
          </a:p>
        </p:txBody>
      </p:sp>
      <p:sp>
        <p:nvSpPr>
          <p:cNvPr id="4" name="Slide Number Placeholder 3"/>
          <p:cNvSpPr>
            <a:spLocks noGrp="1"/>
          </p:cNvSpPr>
          <p:nvPr>
            <p:ph type="sldNum" sz="quarter" idx="10"/>
          </p:nvPr>
        </p:nvSpPr>
        <p:spPr/>
        <p:txBody>
          <a:bodyPr/>
          <a:lstStyle/>
          <a:p>
            <a:fld id="{3B9DA1B7-760B-854D-B38F-1684F4BDE750}" type="slidenum">
              <a:rPr lang="en-US" smtClean="0"/>
              <a:t>45</a:t>
            </a:fld>
            <a:endParaRPr lang="en-US"/>
          </a:p>
        </p:txBody>
      </p:sp>
    </p:spTree>
    <p:extLst>
      <p:ext uri="{BB962C8B-B14F-4D97-AF65-F5344CB8AC3E}">
        <p14:creationId xmlns:p14="http://schemas.microsoft.com/office/powerpoint/2010/main" val="54217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ปัญหาใหญ่คือใช้ผิดวิธี</a:t>
            </a:r>
            <a:r>
              <a:rPr lang="en-US" dirty="0" smtClean="0"/>
              <a:t> </a:t>
            </a:r>
            <a:r>
              <a:rPr lang="en-US" dirty="0" err="1" smtClean="0"/>
              <a:t>ListView</a:t>
            </a:r>
            <a:r>
              <a:rPr lang="th-TH" dirty="0" smtClean="0"/>
              <a:t> สามารถ </a:t>
            </a:r>
            <a:r>
              <a:rPr lang="en-US" dirty="0" smtClean="0"/>
              <a:t>Recycle View </a:t>
            </a:r>
            <a:r>
              <a:rPr lang="th-TH" dirty="0" smtClean="0"/>
              <a:t>ได้ ไม่ต้องสร้าง </a:t>
            </a:r>
            <a:r>
              <a:rPr lang="en-US" dirty="0" smtClean="0"/>
              <a:t>View </a:t>
            </a:r>
            <a:r>
              <a:rPr lang="th-TH" dirty="0" smtClean="0"/>
              <a:t>ใหม่ทุกครั้ง แต่ </a:t>
            </a:r>
            <a:r>
              <a:rPr lang="en-US" dirty="0" smtClean="0"/>
              <a:t>Developer</a:t>
            </a:r>
            <a:r>
              <a:rPr lang="th-TH" baseline="0" dirty="0" smtClean="0"/>
              <a:t> </a:t>
            </a:r>
            <a:r>
              <a:rPr lang="th-TH" dirty="0" smtClean="0"/>
              <a:t>เริ่มต้นส่วนใหญ่ไม่รู้ว่ามีวิธีนี้ ก็เลยสร้าง </a:t>
            </a:r>
            <a:r>
              <a:rPr lang="en-US" dirty="0" smtClean="0"/>
              <a:t>View </a:t>
            </a:r>
            <a:r>
              <a:rPr lang="th-TH" dirty="0" smtClean="0"/>
              <a:t>ใหม่ทุกครั้งที่มีการ </a:t>
            </a:r>
            <a:r>
              <a:rPr lang="en-US" dirty="0" smtClean="0"/>
              <a:t>Scroll </a:t>
            </a:r>
            <a:r>
              <a:rPr lang="th-TH" dirty="0" smtClean="0"/>
              <a:t>ไปถึง ผลคือกระตุก</a:t>
            </a:r>
          </a:p>
          <a:p>
            <a:r>
              <a:rPr lang="th-TH" dirty="0" smtClean="0"/>
              <a:t>-</a:t>
            </a:r>
            <a:r>
              <a:rPr lang="th-TH" baseline="0" dirty="0" smtClean="0"/>
              <a:t> </a:t>
            </a:r>
            <a:r>
              <a:rPr lang="th-TH" dirty="0" smtClean="0"/>
              <a:t>บังคับให้ใช้ </a:t>
            </a:r>
            <a:r>
              <a:rPr lang="en-US" dirty="0" smtClean="0"/>
              <a:t>View Holder - </a:t>
            </a:r>
            <a:r>
              <a:rPr lang="th-TH" dirty="0" smtClean="0"/>
              <a:t>เพราะตัว </a:t>
            </a:r>
            <a:r>
              <a:rPr lang="en-US" dirty="0" smtClean="0"/>
              <a:t>Adapter </a:t>
            </a:r>
            <a:r>
              <a:rPr lang="th-TH" dirty="0" smtClean="0"/>
              <a:t>จะ </a:t>
            </a:r>
            <a:r>
              <a:rPr lang="en-US" dirty="0" smtClean="0"/>
              <a:t>Return </a:t>
            </a:r>
            <a:r>
              <a:rPr lang="th-TH" dirty="0" smtClean="0"/>
              <a:t>เป็น </a:t>
            </a:r>
            <a:r>
              <a:rPr lang="en-US" dirty="0" err="1" smtClean="0"/>
              <a:t>ViewHolder</a:t>
            </a:r>
            <a:r>
              <a:rPr lang="en-US" dirty="0" smtClean="0"/>
              <a:t> </a:t>
            </a:r>
            <a:r>
              <a:rPr lang="th-TH" dirty="0" smtClean="0"/>
              <a:t>ดังนั้นต้องสร้าง </a:t>
            </a:r>
            <a:r>
              <a:rPr lang="en-US" dirty="0" err="1" smtClean="0"/>
              <a:t>ViewHolder</a:t>
            </a:r>
            <a:endParaRPr lang="en-US" dirty="0" smtClean="0"/>
          </a:p>
          <a:p>
            <a:r>
              <a:rPr lang="en-US" dirty="0" smtClean="0"/>
              <a:t>- </a:t>
            </a:r>
            <a:r>
              <a:rPr lang="en-US" dirty="0" err="1" smtClean="0"/>
              <a:t>onCreateViewHolder</a:t>
            </a:r>
            <a:r>
              <a:rPr lang="en-US" dirty="0" smtClean="0"/>
              <a:t> </a:t>
            </a:r>
            <a:r>
              <a:rPr lang="th-TH" dirty="0" smtClean="0"/>
              <a:t>และ </a:t>
            </a:r>
            <a:r>
              <a:rPr lang="en-US" dirty="0" err="1" smtClean="0"/>
              <a:t>onBindViewHolder</a:t>
            </a:r>
            <a:r>
              <a:rPr lang="en-US" dirty="0" smtClean="0"/>
              <a:t> </a:t>
            </a:r>
            <a:r>
              <a:rPr lang="th-TH" dirty="0" smtClean="0"/>
              <a:t>สองอย่างนี้ทำหน้าที่ต่างกันคืออันแรกมีไว้สร้าง </a:t>
            </a:r>
            <a:r>
              <a:rPr lang="en-US" dirty="0" err="1" smtClean="0"/>
              <a:t>ViewHolder</a:t>
            </a:r>
            <a:r>
              <a:rPr lang="en-US" dirty="0" smtClean="0"/>
              <a:t> </a:t>
            </a:r>
            <a:r>
              <a:rPr lang="th-TH" dirty="0" smtClean="0"/>
              <a:t>ส่วนอันหลังมีไว้ </a:t>
            </a:r>
            <a:r>
              <a:rPr lang="en-US" dirty="0" smtClean="0"/>
              <a:t>Assign </a:t>
            </a:r>
            <a:r>
              <a:rPr lang="th-TH" dirty="0" smtClean="0"/>
              <a:t>ค่าต่างๆ</a:t>
            </a:r>
          </a:p>
          <a:p>
            <a:endParaRPr lang="th-TH" dirty="0" smtClean="0"/>
          </a:p>
          <a:p>
            <a:r>
              <a:rPr lang="en-US" dirty="0" smtClean="0"/>
              <a:t>- Recycle View </a:t>
            </a:r>
            <a:r>
              <a:rPr lang="th-TH" dirty="0" smtClean="0"/>
              <a:t>อัตโนมัติ - ถ้าเป็น </a:t>
            </a:r>
            <a:r>
              <a:rPr lang="en-US" dirty="0" err="1" smtClean="0"/>
              <a:t>ListView</a:t>
            </a:r>
            <a:r>
              <a:rPr lang="en-US" dirty="0" smtClean="0"/>
              <a:t> </a:t>
            </a:r>
            <a:r>
              <a:rPr lang="th-TH" dirty="0" smtClean="0"/>
              <a:t>เราจะต้องเช็ค </a:t>
            </a:r>
            <a:r>
              <a:rPr lang="en-US" dirty="0" err="1" smtClean="0"/>
              <a:t>convertView</a:t>
            </a:r>
            <a:r>
              <a:rPr lang="en-US" dirty="0" smtClean="0"/>
              <a:t> </a:t>
            </a:r>
            <a:r>
              <a:rPr lang="th-TH" dirty="0" smtClean="0"/>
              <a:t>เอง แต่</a:t>
            </a:r>
            <a:r>
              <a:rPr lang="en-US" baseline="0" dirty="0" smtClean="0"/>
              <a:t> </a:t>
            </a:r>
            <a:r>
              <a:rPr lang="en-US" dirty="0" err="1" smtClean="0"/>
              <a:t>RecyclerView</a:t>
            </a:r>
            <a:r>
              <a:rPr lang="en-US" dirty="0" smtClean="0"/>
              <a:t> </a:t>
            </a:r>
            <a:r>
              <a:rPr lang="th-TH" dirty="0" smtClean="0"/>
              <a:t>จะเก็บ </a:t>
            </a:r>
            <a:r>
              <a:rPr lang="en-US" dirty="0" err="1" smtClean="0"/>
              <a:t>ViewHolder</a:t>
            </a:r>
            <a:r>
              <a:rPr lang="en-US" dirty="0" smtClean="0"/>
              <a:t> </a:t>
            </a:r>
            <a:r>
              <a:rPr lang="th-TH" dirty="0" smtClean="0"/>
              <a:t>ที่ถูกสร้างไว้ พอ </a:t>
            </a:r>
            <a:r>
              <a:rPr lang="en-US" dirty="0" smtClean="0"/>
              <a:t>Scroll </a:t>
            </a:r>
            <a:r>
              <a:rPr lang="th-TH" dirty="0" smtClean="0"/>
              <a:t>ถึงจุดที่ต้องใช้แล้วยังมี </a:t>
            </a:r>
            <a:r>
              <a:rPr lang="en-US" dirty="0" smtClean="0"/>
              <a:t>View </a:t>
            </a:r>
            <a:r>
              <a:rPr lang="th-TH" dirty="0" smtClean="0"/>
              <a:t>เหลือเก็บไว้ ก็จะเอาสิ่งนั้นโยนให้ </a:t>
            </a:r>
            <a:r>
              <a:rPr lang="en-US" dirty="0" err="1" smtClean="0"/>
              <a:t>onBindViewHolder</a:t>
            </a:r>
            <a:r>
              <a:rPr lang="en-US" dirty="0" smtClean="0"/>
              <a:t> </a:t>
            </a:r>
            <a:r>
              <a:rPr lang="th-TH" dirty="0" smtClean="0"/>
              <a:t>ไปยัดค่าทันที แต่ถ้าไม่มี </a:t>
            </a:r>
            <a:r>
              <a:rPr lang="en-US" dirty="0" smtClean="0"/>
              <a:t>View </a:t>
            </a:r>
            <a:r>
              <a:rPr lang="th-TH" dirty="0" smtClean="0"/>
              <a:t>เหลือแล้ว จำเป็นต้องสร้างใหม่ ระบบก็จะเรียก </a:t>
            </a:r>
            <a:r>
              <a:rPr lang="en-US" dirty="0" err="1" smtClean="0"/>
              <a:t>onCreateViewHolder</a:t>
            </a:r>
            <a:r>
              <a:rPr lang="en-US" dirty="0" smtClean="0"/>
              <a:t> </a:t>
            </a:r>
            <a:r>
              <a:rPr lang="th-TH" dirty="0" smtClean="0"/>
              <a:t>เพื่อสร้างขึ้นมาโดยอัตโนมัติ สรุป</a:t>
            </a:r>
            <a:r>
              <a:rPr lang="en-US" dirty="0" smtClean="0"/>
              <a:t> Recycle View </a:t>
            </a:r>
            <a:r>
              <a:rPr lang="th-TH" dirty="0" smtClean="0"/>
              <a:t>จัดการให้หมด</a:t>
            </a:r>
          </a:p>
          <a:p>
            <a:endParaRPr lang="th-TH" dirty="0" smtClean="0"/>
          </a:p>
          <a:p>
            <a:r>
              <a:rPr lang="th-TH" dirty="0" smtClean="0"/>
              <a:t>- มั่นใจได้ระดับหนึ่งว่าการทำงานของ </a:t>
            </a:r>
            <a:r>
              <a:rPr lang="en-US" dirty="0" smtClean="0"/>
              <a:t>List </a:t>
            </a:r>
            <a:r>
              <a:rPr lang="th-TH" dirty="0" smtClean="0"/>
              <a:t>เข้าใกล้จุด </a:t>
            </a:r>
            <a:r>
              <a:rPr lang="en-US" dirty="0" smtClean="0"/>
              <a:t>Best Practice </a:t>
            </a:r>
            <a:r>
              <a:rPr lang="th-TH" dirty="0" smtClean="0"/>
              <a:t>โดยที่ไม่รู้ตัว</a:t>
            </a:r>
          </a:p>
          <a:p>
            <a:endParaRPr lang="th-TH" dirty="0" smtClean="0"/>
          </a:p>
          <a:p>
            <a:endParaRPr lang="th-TH" dirty="0" smtClean="0"/>
          </a:p>
          <a:p>
            <a:endParaRPr lang="th-TH" dirty="0" smtClean="0"/>
          </a:p>
          <a:p>
            <a:endParaRPr lang="en-US" dirty="0"/>
          </a:p>
        </p:txBody>
      </p:sp>
      <p:sp>
        <p:nvSpPr>
          <p:cNvPr id="4" name="Slide Number Placeholder 3"/>
          <p:cNvSpPr>
            <a:spLocks noGrp="1"/>
          </p:cNvSpPr>
          <p:nvPr>
            <p:ph type="sldNum" sz="quarter" idx="10"/>
          </p:nvPr>
        </p:nvSpPr>
        <p:spPr/>
        <p:txBody>
          <a:bodyPr/>
          <a:lstStyle/>
          <a:p>
            <a:fld id="{3B9DA1B7-760B-854D-B38F-1684F4BDE750}" type="slidenum">
              <a:rPr lang="en-US" smtClean="0"/>
              <a:t>46</a:t>
            </a:fld>
            <a:endParaRPr lang="en-US"/>
          </a:p>
        </p:txBody>
      </p:sp>
    </p:spTree>
    <p:extLst>
      <p:ext uri="{BB962C8B-B14F-4D97-AF65-F5344CB8AC3E}">
        <p14:creationId xmlns:p14="http://schemas.microsoft.com/office/powerpoint/2010/main" val="1861464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ListView</a:t>
            </a:r>
            <a:r>
              <a:rPr lang="en-US" dirty="0" smtClean="0"/>
              <a:t> </a:t>
            </a:r>
            <a:r>
              <a:rPr lang="th-TH" dirty="0" smtClean="0"/>
              <a:t>เป็นการออกแบบที่ค่อนข้างเก่า แทบทุกอย่างต้องไปยัดใน </a:t>
            </a:r>
            <a:r>
              <a:rPr lang="en-US" dirty="0" smtClean="0"/>
              <a:t>Adapter </a:t>
            </a:r>
            <a:endParaRPr lang="th-TH" dirty="0" smtClean="0"/>
          </a:p>
          <a:p>
            <a:r>
              <a:rPr lang="th-TH" dirty="0" smtClean="0"/>
              <a:t>- ถ้าเราจะทำ</a:t>
            </a:r>
            <a:r>
              <a:rPr lang="en-US" dirty="0" smtClean="0"/>
              <a:t> Animation </a:t>
            </a:r>
            <a:r>
              <a:rPr lang="th-TH" dirty="0" smtClean="0"/>
              <a:t>เราต้องไปจัดการตรงกับ </a:t>
            </a:r>
            <a:r>
              <a:rPr lang="en-US" dirty="0" smtClean="0"/>
              <a:t>View </a:t>
            </a:r>
            <a:r>
              <a:rPr lang="th-TH" dirty="0" smtClean="0"/>
              <a:t>หรือถ้าจะทำพวก </a:t>
            </a:r>
            <a:r>
              <a:rPr lang="en-US" dirty="0" smtClean="0"/>
              <a:t>Divider </a:t>
            </a:r>
            <a:r>
              <a:rPr lang="th-TH" dirty="0" smtClean="0"/>
              <a:t>ก็ต้องไปทำที่ </a:t>
            </a:r>
            <a:r>
              <a:rPr lang="en-US" dirty="0" smtClean="0"/>
              <a:t>View </a:t>
            </a:r>
            <a:r>
              <a:rPr lang="th-TH" dirty="0" smtClean="0"/>
              <a:t>อีกเช่นกัน</a:t>
            </a:r>
            <a:endParaRPr lang="en-US" dirty="0" smtClean="0"/>
          </a:p>
          <a:p>
            <a:r>
              <a:rPr lang="th-TH" dirty="0" smtClean="0"/>
              <a:t>แยก </a:t>
            </a:r>
            <a:r>
              <a:rPr lang="en-US" dirty="0" smtClean="0"/>
              <a:t>Component </a:t>
            </a:r>
            <a:r>
              <a:rPr lang="th-TH" dirty="0" smtClean="0"/>
              <a:t>ออกจากกัน และทำงานแยกกันไป</a:t>
            </a:r>
            <a:endParaRPr lang="en-US" dirty="0" smtClean="0"/>
          </a:p>
          <a:p>
            <a:r>
              <a:rPr lang="en-US" dirty="0" smtClean="0"/>
              <a:t>- </a:t>
            </a:r>
            <a:r>
              <a:rPr lang="en-US" dirty="0" err="1" smtClean="0"/>
              <a:t>LayoutManager</a:t>
            </a:r>
            <a:r>
              <a:rPr lang="th-TH" dirty="0" smtClean="0"/>
              <a:t>-สามารถกำหนดตำแหน่งของแต่ละ </a:t>
            </a:r>
            <a:r>
              <a:rPr lang="en-US" dirty="0" smtClean="0"/>
              <a:t>View </a:t>
            </a:r>
            <a:r>
              <a:rPr lang="th-TH" dirty="0" smtClean="0"/>
              <a:t>ใน </a:t>
            </a:r>
            <a:r>
              <a:rPr lang="en-US" dirty="0" smtClean="0"/>
              <a:t>List </a:t>
            </a:r>
            <a:r>
              <a:rPr lang="th-TH" dirty="0" smtClean="0"/>
              <a:t>ได้อย่างอิสระ</a:t>
            </a:r>
            <a:endParaRPr lang="en-US" dirty="0" smtClean="0"/>
          </a:p>
          <a:p>
            <a:r>
              <a:rPr lang="en-US" dirty="0" smtClean="0"/>
              <a:t>- </a:t>
            </a:r>
            <a:r>
              <a:rPr lang="en-US" dirty="0" err="1" smtClean="0"/>
              <a:t>ItemDecoration</a:t>
            </a:r>
            <a:r>
              <a:rPr lang="th-TH" dirty="0" smtClean="0"/>
              <a:t>-สามารถ "วาด" อะไรบางอย่างรอบๆแต่ละ </a:t>
            </a:r>
            <a:r>
              <a:rPr lang="en-US" dirty="0" smtClean="0"/>
              <a:t>List Item </a:t>
            </a:r>
            <a:r>
              <a:rPr lang="th-TH" dirty="0" smtClean="0"/>
              <a:t>ได้ ยกตัวอย่างเช่นสร้างกรอบ หรือสร้าง </a:t>
            </a:r>
            <a:r>
              <a:rPr lang="en-US" dirty="0" smtClean="0"/>
              <a:t>Divider </a:t>
            </a:r>
          </a:p>
          <a:p>
            <a:r>
              <a:rPr lang="en-US" dirty="0" smtClean="0"/>
              <a:t>- </a:t>
            </a:r>
            <a:r>
              <a:rPr lang="en-US" dirty="0" err="1" smtClean="0"/>
              <a:t>ItemAnimator</a:t>
            </a:r>
            <a:r>
              <a:rPr lang="th-TH" dirty="0" smtClean="0"/>
              <a:t>-สามารถสร้าง </a:t>
            </a:r>
            <a:r>
              <a:rPr lang="en-US" dirty="0" smtClean="0"/>
              <a:t>Animation </a:t>
            </a:r>
            <a:r>
              <a:rPr lang="th-TH" dirty="0" smtClean="0"/>
              <a:t>เมื่อมีการเพิ่มหรือลบ </a:t>
            </a:r>
            <a:r>
              <a:rPr lang="en-US" dirty="0" smtClean="0"/>
              <a:t>List Item </a:t>
            </a:r>
            <a:endParaRPr lang="th-TH" dirty="0" smtClean="0"/>
          </a:p>
          <a:p>
            <a:r>
              <a:rPr lang="th-TH" dirty="0" smtClean="0"/>
              <a:t>และด้วยการที่มันแยกทุกอย่างออกมาอย่างอิสระก็คือ คนสามารถสร้าง </a:t>
            </a:r>
            <a:r>
              <a:rPr lang="en-US" dirty="0" smtClean="0"/>
              <a:t>Library </a:t>
            </a:r>
            <a:r>
              <a:rPr lang="th-TH" dirty="0" smtClean="0"/>
              <a:t>เพื่อให้คนอื่นเอาไปใช้ได้ทันทีแบบง่ายๆ ประมาณบรรทัดเดียวก็ใช้ได้แล้ว</a:t>
            </a:r>
          </a:p>
          <a:p>
            <a:endParaRPr lang="th-TH" dirty="0"/>
          </a:p>
        </p:txBody>
      </p:sp>
      <p:sp>
        <p:nvSpPr>
          <p:cNvPr id="4" name="Slide Number Placeholder 3"/>
          <p:cNvSpPr>
            <a:spLocks noGrp="1"/>
          </p:cNvSpPr>
          <p:nvPr>
            <p:ph type="sldNum" sz="quarter" idx="10"/>
          </p:nvPr>
        </p:nvSpPr>
        <p:spPr/>
        <p:txBody>
          <a:bodyPr/>
          <a:lstStyle/>
          <a:p>
            <a:fld id="{3B9DA1B7-760B-854D-B38F-1684F4BDE750}" type="slidenum">
              <a:rPr lang="en-US" smtClean="0"/>
              <a:t>47</a:t>
            </a:fld>
            <a:endParaRPr lang="en-US"/>
          </a:p>
        </p:txBody>
      </p:sp>
    </p:spTree>
    <p:extLst>
      <p:ext uri="{BB962C8B-B14F-4D97-AF65-F5344CB8AC3E}">
        <p14:creationId xmlns:p14="http://schemas.microsoft.com/office/powerpoint/2010/main" val="1946858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ข้อแตกต่างใหญ่สุดและสำคัญสุดของ </a:t>
            </a:r>
            <a:r>
              <a:rPr lang="en-US" dirty="0" err="1" smtClean="0"/>
              <a:t>RecyclerView</a:t>
            </a:r>
            <a:r>
              <a:rPr lang="th-TH" dirty="0" smtClean="0"/>
              <a:t> เป็น </a:t>
            </a:r>
            <a:r>
              <a:rPr lang="en-US" dirty="0" smtClean="0"/>
              <a:t>Killer </a:t>
            </a:r>
            <a:r>
              <a:rPr lang="th-TH" dirty="0" smtClean="0"/>
              <a:t>ของ </a:t>
            </a:r>
            <a:r>
              <a:rPr lang="en-US" dirty="0" err="1" smtClean="0"/>
              <a:t>ListView</a:t>
            </a:r>
            <a:endParaRPr lang="en-US" dirty="0" smtClean="0"/>
          </a:p>
          <a:p>
            <a:r>
              <a:rPr lang="en-US" dirty="0" err="1" smtClean="0"/>
              <a:t>LayoutManager</a:t>
            </a:r>
            <a:r>
              <a:rPr lang="en-US" dirty="0" smtClean="0"/>
              <a:t> </a:t>
            </a:r>
            <a:r>
              <a:rPr lang="th-TH" dirty="0" smtClean="0"/>
              <a:t>ทำให้เราสามารถกำหนดตำแหน่งของแต่ละ </a:t>
            </a:r>
            <a:r>
              <a:rPr lang="en-US" dirty="0" smtClean="0"/>
              <a:t>Item </a:t>
            </a:r>
            <a:r>
              <a:rPr lang="th-TH" dirty="0" smtClean="0"/>
              <a:t>ได้อย่างอิสระ</a:t>
            </a:r>
          </a:p>
          <a:p>
            <a:endParaRPr lang="en-US" dirty="0"/>
          </a:p>
        </p:txBody>
      </p:sp>
      <p:sp>
        <p:nvSpPr>
          <p:cNvPr id="4" name="Slide Number Placeholder 3"/>
          <p:cNvSpPr>
            <a:spLocks noGrp="1"/>
          </p:cNvSpPr>
          <p:nvPr>
            <p:ph type="sldNum" sz="quarter" idx="10"/>
          </p:nvPr>
        </p:nvSpPr>
        <p:spPr/>
        <p:txBody>
          <a:bodyPr/>
          <a:lstStyle/>
          <a:p>
            <a:fld id="{3B9DA1B7-760B-854D-B38F-1684F4BDE750}" type="slidenum">
              <a:rPr lang="en-US" smtClean="0"/>
              <a:t>48</a:t>
            </a:fld>
            <a:endParaRPr lang="en-US"/>
          </a:p>
        </p:txBody>
      </p:sp>
    </p:spTree>
    <p:extLst>
      <p:ext uri="{BB962C8B-B14F-4D97-AF65-F5344CB8AC3E}">
        <p14:creationId xmlns:p14="http://schemas.microsoft.com/office/powerpoint/2010/main" val="26517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sz="1200" b="0" i="0" kern="1200" dirty="0" smtClean="0">
                <a:solidFill>
                  <a:schemeClr val="tx1"/>
                </a:solidFill>
                <a:effectLst/>
                <a:latin typeface="+mn-lt"/>
                <a:ea typeface="+mn-ea"/>
                <a:cs typeface="+mn-cs"/>
              </a:rPr>
              <a:t>โค้ดด้านบนจะทำงานใน </a:t>
            </a:r>
            <a:r>
              <a:rPr lang="en-US" sz="1200" b="0" i="0" kern="1200" dirty="0" smtClean="0">
                <a:solidFill>
                  <a:schemeClr val="tx1"/>
                </a:solidFill>
                <a:effectLst/>
                <a:latin typeface="+mn-lt"/>
                <a:ea typeface="+mn-ea"/>
                <a:cs typeface="+mn-cs"/>
              </a:rPr>
              <a:t>Background Thread </a:t>
            </a:r>
            <a:r>
              <a:rPr lang="th-TH" sz="1200" b="0" i="0" kern="1200" dirty="0" smtClean="0">
                <a:solidFill>
                  <a:schemeClr val="tx1"/>
                </a:solidFill>
                <a:effectLst/>
                <a:latin typeface="+mn-lt"/>
                <a:ea typeface="+mn-ea"/>
                <a:cs typeface="+mn-cs"/>
              </a:rPr>
              <a:t>โดยอัตโนมัติ และสามารถรับ </a:t>
            </a:r>
            <a:r>
              <a:rPr lang="en-US" sz="1200" b="0" i="0" kern="1200" dirty="0" smtClean="0">
                <a:solidFill>
                  <a:schemeClr val="tx1"/>
                </a:solidFill>
                <a:effectLst/>
                <a:latin typeface="+mn-lt"/>
                <a:ea typeface="+mn-ea"/>
                <a:cs typeface="+mn-cs"/>
              </a:rPr>
              <a:t>Object </a:t>
            </a:r>
            <a:r>
              <a:rPr lang="th-TH" sz="1200" b="0" i="0" kern="1200" dirty="0" smtClean="0">
                <a:solidFill>
                  <a:schemeClr val="tx1"/>
                </a:solidFill>
                <a:effectLst/>
                <a:latin typeface="+mn-lt"/>
                <a:ea typeface="+mn-ea"/>
                <a:cs typeface="+mn-cs"/>
              </a:rPr>
              <a:t>ผลลัพธ์กลับมาจากคำสั่ง</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response.body</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โดย </a:t>
            </a:r>
            <a:r>
              <a:rPr lang="en-US" sz="1200" b="0" i="0" kern="1200" dirty="0" err="1" smtClean="0">
                <a:solidFill>
                  <a:schemeClr val="tx1"/>
                </a:solidFill>
                <a:effectLst/>
                <a:latin typeface="+mn-lt"/>
                <a:ea typeface="+mn-ea"/>
                <a:cs typeface="+mn-cs"/>
              </a:rPr>
              <a:t>onResponse</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และ </a:t>
            </a:r>
            <a:r>
              <a:rPr lang="en-US" sz="1200" b="0" i="0" kern="1200" dirty="0" err="1" smtClean="0">
                <a:solidFill>
                  <a:schemeClr val="tx1"/>
                </a:solidFill>
                <a:effectLst/>
                <a:latin typeface="+mn-lt"/>
                <a:ea typeface="+mn-ea"/>
                <a:cs typeface="+mn-cs"/>
              </a:rPr>
              <a:t>onFailure</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จะถูกเรียกใน </a:t>
            </a:r>
            <a:r>
              <a:rPr lang="en-US" sz="1200" b="1" i="0" kern="1200" dirty="0" smtClean="0">
                <a:solidFill>
                  <a:schemeClr val="tx1"/>
                </a:solidFill>
                <a:effectLst/>
                <a:latin typeface="+mn-lt"/>
                <a:ea typeface="+mn-ea"/>
                <a:cs typeface="+mn-cs"/>
              </a:rPr>
              <a:t>Main Thread</a:t>
            </a:r>
            <a:r>
              <a:rPr lang="en-US" sz="1200" b="0" i="0" kern="1200" dirty="0" smtClean="0">
                <a:solidFill>
                  <a:schemeClr val="tx1"/>
                </a:solidFill>
                <a:effectLst/>
                <a:latin typeface="+mn-lt"/>
                <a:ea typeface="+mn-ea"/>
                <a:cs typeface="+mn-cs"/>
              </a:rPr>
              <a:t> </a:t>
            </a:r>
            <a:endParaRPr lang="th-TH" sz="1200" b="0" i="0" kern="1200" dirty="0" smtClean="0">
              <a:solidFill>
                <a:schemeClr val="tx1"/>
              </a:solidFill>
              <a:effectLst/>
              <a:latin typeface="+mn-lt"/>
              <a:ea typeface="+mn-ea"/>
              <a:cs typeface="+mn-cs"/>
            </a:endParaRPr>
          </a:p>
          <a:p>
            <a:r>
              <a:rPr lang="th-TH" sz="1200" b="0" i="0" kern="1200" dirty="0" smtClean="0">
                <a:solidFill>
                  <a:schemeClr val="tx1"/>
                </a:solidFill>
                <a:effectLst/>
                <a:latin typeface="+mn-lt"/>
                <a:ea typeface="+mn-ea"/>
                <a:cs typeface="+mn-cs"/>
              </a:rPr>
              <a:t>แนะนำให้ใช้ท่า </a:t>
            </a:r>
            <a:r>
              <a:rPr lang="en-US" sz="1200" b="0" i="0" kern="1200" dirty="0" err="1" smtClean="0">
                <a:solidFill>
                  <a:schemeClr val="tx1"/>
                </a:solidFill>
                <a:effectLst/>
                <a:latin typeface="+mn-lt"/>
                <a:ea typeface="+mn-ea"/>
                <a:cs typeface="+mn-cs"/>
              </a:rPr>
              <a:t>enqueue</a:t>
            </a:r>
            <a:r>
              <a:rPr lang="en-US" sz="1200" b="0" i="0" kern="1200" dirty="0" smtClean="0">
                <a:solidFill>
                  <a:schemeClr val="tx1"/>
                </a:solidFill>
                <a:effectLst/>
                <a:latin typeface="+mn-lt"/>
                <a:ea typeface="+mn-ea"/>
                <a:cs typeface="+mn-cs"/>
              </a:rPr>
              <a:t> </a:t>
            </a:r>
            <a:r>
              <a:rPr lang="th-TH" sz="1200" b="0" i="0" kern="1200" dirty="0" smtClean="0">
                <a:solidFill>
                  <a:schemeClr val="tx1"/>
                </a:solidFill>
                <a:effectLst/>
                <a:latin typeface="+mn-lt"/>
                <a:ea typeface="+mn-ea"/>
                <a:cs typeface="+mn-cs"/>
              </a:rPr>
              <a:t>จะเหมาะสมกับการทำงานบนแอนดรอยด์ที่สุด</a:t>
            </a:r>
            <a:endParaRPr lang="th-TH" dirty="0" smtClean="0"/>
          </a:p>
          <a:p>
            <a:endParaRPr lang="en-US" dirty="0"/>
          </a:p>
        </p:txBody>
      </p:sp>
      <p:sp>
        <p:nvSpPr>
          <p:cNvPr id="4" name="Slide Number Placeholder 3"/>
          <p:cNvSpPr>
            <a:spLocks noGrp="1"/>
          </p:cNvSpPr>
          <p:nvPr>
            <p:ph type="sldNum" sz="quarter" idx="10"/>
          </p:nvPr>
        </p:nvSpPr>
        <p:spPr/>
        <p:txBody>
          <a:bodyPr/>
          <a:lstStyle/>
          <a:p>
            <a:fld id="{3B9DA1B7-760B-854D-B38F-1684F4BDE750}" type="slidenum">
              <a:rPr lang="en-US" smtClean="0"/>
              <a:t>51</a:t>
            </a:fld>
            <a:endParaRPr lang="en-US"/>
          </a:p>
        </p:txBody>
      </p:sp>
    </p:spTree>
    <p:extLst>
      <p:ext uri="{BB962C8B-B14F-4D97-AF65-F5344CB8AC3E}">
        <p14:creationId xmlns:p14="http://schemas.microsoft.com/office/powerpoint/2010/main" val="83464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h-TH"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smtClean="0"/>
              <a:t>Click to edit Master subtitle style</a:t>
            </a:r>
            <a:endParaRPr lang="en-US"/>
          </a:p>
        </p:txBody>
      </p:sp>
      <p:sp>
        <p:nvSpPr>
          <p:cNvPr id="7" name="Rectangle 6"/>
          <p:cNvSpPr/>
          <p:nvPr userDrawn="1"/>
        </p:nvSpPr>
        <p:spPr>
          <a:xfrm>
            <a:off x="0" y="6513755"/>
            <a:ext cx="12192000" cy="3442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alphaModFix/>
          </a:blip>
          <a:stretch>
            <a:fillRect/>
          </a:stretch>
        </p:blipFill>
        <p:spPr>
          <a:xfrm>
            <a:off x="10866718" y="5188473"/>
            <a:ext cx="1325282" cy="1325282"/>
          </a:xfrm>
          <a:prstGeom prst="rect">
            <a:avLst/>
          </a:prstGeom>
        </p:spPr>
      </p:pic>
    </p:spTree>
    <p:extLst>
      <p:ext uri="{BB962C8B-B14F-4D97-AF65-F5344CB8AC3E}">
        <p14:creationId xmlns:p14="http://schemas.microsoft.com/office/powerpoint/2010/main" val="602834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209799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h-TH"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52905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smtClean="0"/>
              <a:t>Click to edit Master title style</a:t>
            </a:r>
            <a:endParaRPr lang="en-US"/>
          </a:p>
        </p:txBody>
      </p:sp>
      <p:sp>
        <p:nvSpPr>
          <p:cNvPr id="3" name="Content Placeholder 2"/>
          <p:cNvSpPr>
            <a:spLocks noGrp="1"/>
          </p:cNvSpPr>
          <p:nvPr>
            <p:ph idx="1"/>
          </p:nvPr>
        </p:nvSpPr>
        <p:spPr/>
        <p:txBody>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18868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h-TH"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24814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1321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h-TH"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69893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h-TH"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39445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128027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h-TH"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778237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h-TH"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h-TH"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5B75814-0B94-7148-BDC2-961EE67C11A0}" type="datetimeFigureOut">
              <a:rPr lang="en-US" smtClean="0"/>
              <a:t>6/13/16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E25AC53C-EB0E-A54C-9B3B-7CB959BDD630}" type="slidenum">
              <a:rPr lang="en-US" smtClean="0"/>
              <a:t>‹#›</a:t>
            </a:fld>
            <a:endParaRPr lang="en-US"/>
          </a:p>
        </p:txBody>
      </p:sp>
    </p:spTree>
    <p:extLst>
      <p:ext uri="{BB962C8B-B14F-4D97-AF65-F5344CB8AC3E}">
        <p14:creationId xmlns:p14="http://schemas.microsoft.com/office/powerpoint/2010/main" val="1663092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7" name="Rectangle 6"/>
          <p:cNvSpPr/>
          <p:nvPr userDrawn="1"/>
        </p:nvSpPr>
        <p:spPr>
          <a:xfrm>
            <a:off x="0" y="6513755"/>
            <a:ext cx="12192000" cy="3442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a:alphaModFix/>
          </a:blip>
          <a:stretch>
            <a:fillRect/>
          </a:stretch>
        </p:blipFill>
        <p:spPr>
          <a:xfrm>
            <a:off x="10866718" y="5188473"/>
            <a:ext cx="1325282" cy="1325282"/>
          </a:xfrm>
          <a:prstGeom prst="rect">
            <a:avLst/>
          </a:prstGeom>
        </p:spPr>
      </p:pic>
    </p:spTree>
    <p:extLst>
      <p:ext uri="{BB962C8B-B14F-4D97-AF65-F5344CB8AC3E}">
        <p14:creationId xmlns:p14="http://schemas.microsoft.com/office/powerpoint/2010/main" val="15113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tiff"/><Relationship Id="rId3" Type="http://schemas.openxmlformats.org/officeDocument/2006/relationships/image" Target="../media/image2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tiff"/><Relationship Id="rId3"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developer.android.com/reference/android/content/Intent.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Helvetica Neue" charset="0"/>
                <a:ea typeface="Helvetica Neue" charset="0"/>
                <a:cs typeface="Helvetica Neue" charset="0"/>
              </a:rPr>
              <a:t>Basic Android</a:t>
            </a:r>
            <a:endParaRPr lang="en-US" dirty="0">
              <a:latin typeface="Helvetica Neue" charset="0"/>
              <a:ea typeface="Helvetica Neue" charset="0"/>
              <a:cs typeface="Helvetica Neue" charset="0"/>
            </a:endParaRPr>
          </a:p>
        </p:txBody>
      </p:sp>
      <p:sp>
        <p:nvSpPr>
          <p:cNvPr id="3" name="Subtitle 2"/>
          <p:cNvSpPr>
            <a:spLocks noGrp="1"/>
          </p:cNvSpPr>
          <p:nvPr>
            <p:ph type="subTitle" idx="1"/>
          </p:nvPr>
        </p:nvSpPr>
        <p:spPr/>
        <p:txBody>
          <a:bodyPr/>
          <a:lstStyle/>
          <a:p>
            <a:r>
              <a:rPr lang="en-US" dirty="0">
                <a:latin typeface="Helvetica Neue" charset="0"/>
                <a:ea typeface="Helvetica Neue" charset="0"/>
                <a:cs typeface="Helvetica Neue" charset="0"/>
              </a:rPr>
              <a:t>with Android Studio</a:t>
            </a:r>
            <a:endParaRPr lang="en-US" dirty="0">
              <a:latin typeface="Helvetica Neue" charset="0"/>
              <a:ea typeface="Helvetica Neue" charset="0"/>
              <a:cs typeface="Helvetica Neue" charset="0"/>
            </a:endParaRPr>
          </a:p>
        </p:txBody>
      </p:sp>
      <p:sp>
        <p:nvSpPr>
          <p:cNvPr id="4" name="Rectangle 3"/>
          <p:cNvSpPr/>
          <p:nvPr/>
        </p:nvSpPr>
        <p:spPr>
          <a:xfrm>
            <a:off x="0" y="6151658"/>
            <a:ext cx="1187697" cy="369332"/>
          </a:xfrm>
          <a:prstGeom prst="rect">
            <a:avLst/>
          </a:prstGeom>
        </p:spPr>
        <p:txBody>
          <a:bodyPr wrap="none">
            <a:spAutoFit/>
          </a:bodyPr>
          <a:lstStyle/>
          <a:p>
            <a:r>
              <a:rPr lang="en-US"/>
              <a:t>Exalt Team</a:t>
            </a:r>
          </a:p>
        </p:txBody>
      </p:sp>
      <p:pic>
        <p:nvPicPr>
          <p:cNvPr id="5" name="Picture 4"/>
          <p:cNvPicPr>
            <a:picLocks noChangeAspect="1"/>
          </p:cNvPicPr>
          <p:nvPr/>
        </p:nvPicPr>
        <p:blipFill>
          <a:blip r:embed="rId2"/>
          <a:stretch>
            <a:fillRect/>
          </a:stretch>
        </p:blipFill>
        <p:spPr>
          <a:xfrm>
            <a:off x="10033000" y="5275358"/>
            <a:ext cx="787400" cy="876300"/>
          </a:xfrm>
          <a:prstGeom prst="rect">
            <a:avLst/>
          </a:prstGeom>
        </p:spPr>
      </p:pic>
      <p:pic>
        <p:nvPicPr>
          <p:cNvPr id="6" name="Picture 5"/>
          <p:cNvPicPr>
            <a:picLocks noChangeAspect="1"/>
          </p:cNvPicPr>
          <p:nvPr/>
        </p:nvPicPr>
        <p:blipFill>
          <a:blip r:embed="rId3"/>
          <a:stretch>
            <a:fillRect/>
          </a:stretch>
        </p:blipFill>
        <p:spPr>
          <a:xfrm>
            <a:off x="8807451" y="5275358"/>
            <a:ext cx="977900" cy="876300"/>
          </a:xfrm>
          <a:prstGeom prst="rect">
            <a:avLst/>
          </a:prstGeom>
        </p:spPr>
      </p:pic>
    </p:spTree>
    <p:extLst>
      <p:ext uri="{BB962C8B-B14F-4D97-AF65-F5344CB8AC3E}">
        <p14:creationId xmlns:p14="http://schemas.microsoft.com/office/powerpoint/2010/main" val="19460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563796"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Dimension Units</a:t>
            </a:r>
          </a:p>
        </p:txBody>
      </p:sp>
      <p:pic>
        <p:nvPicPr>
          <p:cNvPr id="5" name="Picture 4"/>
          <p:cNvPicPr>
            <a:picLocks noChangeAspect="1"/>
          </p:cNvPicPr>
          <p:nvPr/>
        </p:nvPicPr>
        <p:blipFill>
          <a:blip r:embed="rId2"/>
          <a:stretch>
            <a:fillRect/>
          </a:stretch>
        </p:blipFill>
        <p:spPr>
          <a:xfrm>
            <a:off x="770218" y="990793"/>
            <a:ext cx="10033000" cy="5283200"/>
          </a:xfrm>
          <a:prstGeom prst="rect">
            <a:avLst/>
          </a:prstGeom>
        </p:spPr>
      </p:pic>
    </p:spTree>
    <p:extLst>
      <p:ext uri="{BB962C8B-B14F-4D97-AF65-F5344CB8AC3E}">
        <p14:creationId xmlns:p14="http://schemas.microsoft.com/office/powerpoint/2010/main" val="1326552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1884" y="357909"/>
            <a:ext cx="5373394" cy="646331"/>
          </a:xfrm>
          <a:prstGeom prst="rect">
            <a:avLst/>
          </a:prstGeom>
        </p:spPr>
        <p:txBody>
          <a:bodyPr wrap="none">
            <a:spAutoFit/>
          </a:bodyPr>
          <a:lstStyle/>
          <a:p>
            <a:r>
              <a:rPr lang="en-US" sz="3600" dirty="0"/>
              <a:t>Density-independent Pixels </a:t>
            </a:r>
            <a:endParaRPr lang="en-US" sz="3600" dirty="0" smtClean="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1132540" y="1140768"/>
            <a:ext cx="9686366" cy="5354161"/>
          </a:xfrm>
          <a:prstGeom prst="rect">
            <a:avLst/>
          </a:prstGeom>
        </p:spPr>
      </p:pic>
    </p:spTree>
    <p:extLst>
      <p:ext uri="{BB962C8B-B14F-4D97-AF65-F5344CB8AC3E}">
        <p14:creationId xmlns:p14="http://schemas.microsoft.com/office/powerpoint/2010/main" val="170234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8262" y="465485"/>
            <a:ext cx="5373394" cy="646331"/>
          </a:xfrm>
          <a:prstGeom prst="rect">
            <a:avLst/>
          </a:prstGeom>
        </p:spPr>
        <p:txBody>
          <a:bodyPr wrap="none">
            <a:spAutoFit/>
          </a:bodyPr>
          <a:lstStyle/>
          <a:p>
            <a:r>
              <a:rPr lang="en-US" sz="3600" dirty="0"/>
              <a:t>Density-independent Pixels </a:t>
            </a:r>
            <a:endParaRPr lang="en-US" sz="3600" dirty="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1116105" y="1111816"/>
            <a:ext cx="9757709" cy="5388586"/>
          </a:xfrm>
          <a:prstGeom prst="rect">
            <a:avLst/>
          </a:prstGeom>
        </p:spPr>
      </p:pic>
    </p:spTree>
    <p:extLst>
      <p:ext uri="{BB962C8B-B14F-4D97-AF65-F5344CB8AC3E}">
        <p14:creationId xmlns:p14="http://schemas.microsoft.com/office/powerpoint/2010/main" val="548738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22777" y="344462"/>
            <a:ext cx="2981907"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Linear Layout</a:t>
            </a:r>
          </a:p>
        </p:txBody>
      </p:sp>
      <p:pic>
        <p:nvPicPr>
          <p:cNvPr id="3" name="Picture 2"/>
          <p:cNvPicPr>
            <a:picLocks noChangeAspect="1"/>
          </p:cNvPicPr>
          <p:nvPr/>
        </p:nvPicPr>
        <p:blipFill>
          <a:blip r:embed="rId2"/>
          <a:stretch>
            <a:fillRect/>
          </a:stretch>
        </p:blipFill>
        <p:spPr>
          <a:xfrm>
            <a:off x="7920480" y="990793"/>
            <a:ext cx="2823299" cy="5457638"/>
          </a:xfrm>
          <a:prstGeom prst="rect">
            <a:avLst/>
          </a:prstGeom>
        </p:spPr>
      </p:pic>
      <p:sp>
        <p:nvSpPr>
          <p:cNvPr id="5" name="Rectangle 4"/>
          <p:cNvSpPr/>
          <p:nvPr/>
        </p:nvSpPr>
        <p:spPr>
          <a:xfrm>
            <a:off x="1147320" y="1602485"/>
            <a:ext cx="6096000" cy="2554545"/>
          </a:xfrm>
          <a:prstGeom prst="rect">
            <a:avLst/>
          </a:prstGeom>
        </p:spPr>
        <p:txBody>
          <a:bodyPr>
            <a:spAutoFit/>
          </a:bodyPr>
          <a:lstStyle/>
          <a:p>
            <a:r>
              <a:rPr lang="en-US" sz="2000" dirty="0">
                <a:solidFill>
                  <a:srgbClr val="2F1A14"/>
                </a:solidFill>
                <a:latin typeface="Tahoma" charset="0"/>
              </a:rPr>
              <a:t>&lt;</a:t>
            </a:r>
            <a:r>
              <a:rPr lang="en-US" sz="2000" dirty="0" err="1">
                <a:solidFill>
                  <a:srgbClr val="2F1A14"/>
                </a:solidFill>
                <a:latin typeface="Tahoma" charset="0"/>
              </a:rPr>
              <a:t>LinearLayout</a:t>
            </a:r>
            <a:endParaRPr lang="en-US" sz="2000" dirty="0">
              <a:solidFill>
                <a:srgbClr val="2F1A14"/>
              </a:solidFill>
              <a:latin typeface="Tahoma" charset="0"/>
            </a:endParaRPr>
          </a:p>
          <a:p>
            <a:r>
              <a:rPr lang="en-US" sz="2000" dirty="0">
                <a:solidFill>
                  <a:srgbClr val="2F1A14"/>
                </a:solidFill>
                <a:latin typeface="Tahoma" charset="0"/>
              </a:rPr>
              <a:t>    </a:t>
            </a:r>
            <a:r>
              <a:rPr lang="en-US" sz="2000" dirty="0" err="1">
                <a:solidFill>
                  <a:srgbClr val="2F1A14"/>
                </a:solidFill>
                <a:latin typeface="Tahoma" charset="0"/>
              </a:rPr>
              <a:t>android:layout_width</a:t>
            </a:r>
            <a:r>
              <a:rPr lang="en-US" sz="2000" dirty="0">
                <a:solidFill>
                  <a:srgbClr val="2F1A14"/>
                </a:solidFill>
                <a:latin typeface="Tahoma" charset="0"/>
              </a:rPr>
              <a:t>="</a:t>
            </a:r>
            <a:r>
              <a:rPr lang="en-US" sz="2000" dirty="0" err="1">
                <a:solidFill>
                  <a:srgbClr val="2F1A14"/>
                </a:solidFill>
                <a:latin typeface="Tahoma" charset="0"/>
              </a:rPr>
              <a:t>match_parent</a:t>
            </a:r>
            <a:r>
              <a:rPr lang="en-US" sz="2000" dirty="0">
                <a:solidFill>
                  <a:srgbClr val="2F1A14"/>
                </a:solidFill>
                <a:latin typeface="Tahoma" charset="0"/>
              </a:rPr>
              <a:t>"</a:t>
            </a:r>
          </a:p>
          <a:p>
            <a:r>
              <a:rPr lang="en-US" sz="2000" dirty="0">
                <a:solidFill>
                  <a:srgbClr val="2F1A14"/>
                </a:solidFill>
                <a:latin typeface="Tahoma" charset="0"/>
              </a:rPr>
              <a:t>    </a:t>
            </a:r>
            <a:r>
              <a:rPr lang="en-US" sz="2000" dirty="0" err="1">
                <a:solidFill>
                  <a:srgbClr val="2F1A14"/>
                </a:solidFill>
                <a:latin typeface="Tahoma" charset="0"/>
              </a:rPr>
              <a:t>android:layout_height</a:t>
            </a:r>
            <a:r>
              <a:rPr lang="en-US" sz="2000" dirty="0">
                <a:solidFill>
                  <a:srgbClr val="2F1A14"/>
                </a:solidFill>
                <a:latin typeface="Tahoma" charset="0"/>
              </a:rPr>
              <a:t>="</a:t>
            </a:r>
            <a:r>
              <a:rPr lang="en-US" sz="2000" dirty="0" err="1">
                <a:solidFill>
                  <a:srgbClr val="2F1A14"/>
                </a:solidFill>
                <a:latin typeface="Tahoma" charset="0"/>
              </a:rPr>
              <a:t>match_parent</a:t>
            </a:r>
            <a:r>
              <a:rPr lang="en-US" sz="2000" dirty="0">
                <a:solidFill>
                  <a:srgbClr val="2F1A14"/>
                </a:solidFill>
                <a:latin typeface="Tahoma" charset="0"/>
              </a:rPr>
              <a:t>"</a:t>
            </a:r>
          </a:p>
          <a:p>
            <a:r>
              <a:rPr lang="en-US" sz="2000" dirty="0">
                <a:solidFill>
                  <a:srgbClr val="2F1A14"/>
                </a:solidFill>
                <a:latin typeface="Tahoma" charset="0"/>
              </a:rPr>
              <a:t>    </a:t>
            </a:r>
            <a:r>
              <a:rPr lang="en-US" sz="2000" dirty="0" err="1">
                <a:solidFill>
                  <a:srgbClr val="2F1A14"/>
                </a:solidFill>
                <a:latin typeface="Tahoma" charset="0"/>
              </a:rPr>
              <a:t>android:orientation</a:t>
            </a:r>
            <a:r>
              <a:rPr lang="en-US" sz="2000" dirty="0">
                <a:solidFill>
                  <a:srgbClr val="2F1A14"/>
                </a:solidFill>
                <a:latin typeface="Tahoma" charset="0"/>
              </a:rPr>
              <a:t>=“</a:t>
            </a:r>
            <a:r>
              <a:rPr lang="en-US" sz="2000" dirty="0">
                <a:solidFill>
                  <a:srgbClr val="3FA01A"/>
                </a:solidFill>
                <a:latin typeface="Tahoma" charset="0"/>
              </a:rPr>
              <a:t>vertical</a:t>
            </a:r>
            <a:r>
              <a:rPr lang="en-US" sz="2000" dirty="0">
                <a:solidFill>
                  <a:srgbClr val="2F1A14"/>
                </a:solidFill>
                <a:latin typeface="Tahoma" charset="0"/>
              </a:rPr>
              <a:t>”&gt;</a:t>
            </a:r>
          </a:p>
          <a:p>
            <a:r>
              <a:rPr lang="de-DE" sz="2000" dirty="0">
                <a:solidFill>
                  <a:srgbClr val="2F1A14"/>
                </a:solidFill>
                <a:latin typeface="Tahoma" charset="0"/>
              </a:rPr>
              <a:t>    </a:t>
            </a:r>
          </a:p>
          <a:p>
            <a:r>
              <a:rPr lang="de-DE" sz="2000" dirty="0">
                <a:solidFill>
                  <a:srgbClr val="2F1A14"/>
                </a:solidFill>
                <a:latin typeface="Tahoma" charset="0"/>
              </a:rPr>
              <a:t>    </a:t>
            </a:r>
            <a:r>
              <a:rPr lang="de-DE" sz="2000" dirty="0">
                <a:solidFill>
                  <a:schemeClr val="bg2">
                    <a:lumMod val="50000"/>
                  </a:schemeClr>
                </a:solidFill>
                <a:latin typeface="Tahoma" charset="0"/>
              </a:rPr>
              <a:t>#Content    </a:t>
            </a:r>
          </a:p>
          <a:p>
            <a:endParaRPr lang="de-DE" sz="2000" dirty="0">
              <a:solidFill>
                <a:srgbClr val="2F1A14"/>
              </a:solidFill>
              <a:latin typeface="Tahoma" charset="0"/>
            </a:endParaRPr>
          </a:p>
          <a:p>
            <a:r>
              <a:rPr lang="de-DE" sz="2000" dirty="0">
                <a:solidFill>
                  <a:srgbClr val="2F1A14"/>
                </a:solidFill>
                <a:latin typeface="Tahoma" charset="0"/>
              </a:rPr>
              <a:t>&lt;/</a:t>
            </a:r>
            <a:r>
              <a:rPr lang="de-DE" sz="2000" dirty="0" err="1">
                <a:solidFill>
                  <a:srgbClr val="2F1A14"/>
                </a:solidFill>
                <a:latin typeface="Tahoma" charset="0"/>
              </a:rPr>
              <a:t>LinearLayout</a:t>
            </a:r>
            <a:r>
              <a:rPr lang="de-DE" sz="2000" dirty="0">
                <a:solidFill>
                  <a:srgbClr val="2F1A14"/>
                </a:solidFill>
                <a:latin typeface="Tahoma" charset="0"/>
              </a:rPr>
              <a:t>&gt;</a:t>
            </a:r>
            <a:endParaRPr lang="en-US" sz="2000" dirty="0"/>
          </a:p>
        </p:txBody>
      </p:sp>
    </p:spTree>
    <p:extLst>
      <p:ext uri="{BB962C8B-B14F-4D97-AF65-F5344CB8AC3E}">
        <p14:creationId xmlns:p14="http://schemas.microsoft.com/office/powerpoint/2010/main" val="837333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2981907" cy="646331"/>
          </a:xfrm>
          <a:prstGeom prst="rect">
            <a:avLst/>
          </a:prstGeom>
        </p:spPr>
        <p:txBody>
          <a:bodyPr wrap="none">
            <a:spAutoFit/>
          </a:bodyPr>
          <a:lstStyle/>
          <a:p>
            <a:r>
              <a:rPr lang="en-US" sz="3600" dirty="0">
                <a:solidFill>
                  <a:srgbClr val="2F1A14"/>
                </a:solidFill>
                <a:latin typeface="Helvetica Neue" charset="0"/>
                <a:ea typeface="Helvetica Neue" charset="0"/>
                <a:cs typeface="Helvetica Neue" charset="0"/>
              </a:rPr>
              <a:t>Linear Layout</a:t>
            </a:r>
          </a:p>
        </p:txBody>
      </p:sp>
      <p:pic>
        <p:nvPicPr>
          <p:cNvPr id="2" name="Picture 1"/>
          <p:cNvPicPr>
            <a:picLocks noChangeAspect="1"/>
          </p:cNvPicPr>
          <p:nvPr/>
        </p:nvPicPr>
        <p:blipFill>
          <a:blip r:embed="rId2"/>
          <a:stretch>
            <a:fillRect/>
          </a:stretch>
        </p:blipFill>
        <p:spPr>
          <a:xfrm>
            <a:off x="7920480" y="990793"/>
            <a:ext cx="2813152" cy="5436528"/>
          </a:xfrm>
          <a:prstGeom prst="rect">
            <a:avLst/>
          </a:prstGeom>
        </p:spPr>
      </p:pic>
      <p:sp>
        <p:nvSpPr>
          <p:cNvPr id="3" name="Rectangle 2"/>
          <p:cNvSpPr/>
          <p:nvPr/>
        </p:nvSpPr>
        <p:spPr>
          <a:xfrm>
            <a:off x="1138518" y="1589038"/>
            <a:ext cx="6096000" cy="2554545"/>
          </a:xfrm>
          <a:prstGeom prst="rect">
            <a:avLst/>
          </a:prstGeom>
        </p:spPr>
        <p:txBody>
          <a:bodyPr>
            <a:spAutoFit/>
          </a:bodyPr>
          <a:lstStyle/>
          <a:p>
            <a:r>
              <a:rPr lang="en-US" sz="2000" dirty="0">
                <a:solidFill>
                  <a:srgbClr val="2F1A14"/>
                </a:solidFill>
                <a:latin typeface="Tahoma" charset="0"/>
              </a:rPr>
              <a:t>&lt;</a:t>
            </a:r>
            <a:r>
              <a:rPr lang="en-US" sz="2000" dirty="0" err="1">
                <a:solidFill>
                  <a:srgbClr val="2F1A14"/>
                </a:solidFill>
                <a:latin typeface="Tahoma" charset="0"/>
              </a:rPr>
              <a:t>LinearLayout</a:t>
            </a:r>
            <a:endParaRPr lang="en-US" sz="2000" dirty="0">
              <a:solidFill>
                <a:srgbClr val="2F1A14"/>
              </a:solidFill>
              <a:latin typeface="Tahoma" charset="0"/>
            </a:endParaRPr>
          </a:p>
          <a:p>
            <a:r>
              <a:rPr lang="en-US" sz="2000" dirty="0">
                <a:solidFill>
                  <a:srgbClr val="2F1A14"/>
                </a:solidFill>
                <a:latin typeface="Tahoma" charset="0"/>
              </a:rPr>
              <a:t>    </a:t>
            </a:r>
            <a:r>
              <a:rPr lang="en-US" sz="2000" dirty="0" err="1">
                <a:solidFill>
                  <a:srgbClr val="2F1A14"/>
                </a:solidFill>
                <a:latin typeface="Tahoma" charset="0"/>
              </a:rPr>
              <a:t>android:layout_width</a:t>
            </a:r>
            <a:r>
              <a:rPr lang="en-US" sz="2000" dirty="0">
                <a:solidFill>
                  <a:srgbClr val="2F1A14"/>
                </a:solidFill>
                <a:latin typeface="Tahoma" charset="0"/>
              </a:rPr>
              <a:t>="</a:t>
            </a:r>
            <a:r>
              <a:rPr lang="en-US" sz="2000" dirty="0" err="1">
                <a:solidFill>
                  <a:srgbClr val="2F1A14"/>
                </a:solidFill>
                <a:latin typeface="Tahoma" charset="0"/>
              </a:rPr>
              <a:t>match_parent</a:t>
            </a:r>
            <a:r>
              <a:rPr lang="en-US" sz="2000" dirty="0">
                <a:solidFill>
                  <a:srgbClr val="2F1A14"/>
                </a:solidFill>
                <a:latin typeface="Tahoma" charset="0"/>
              </a:rPr>
              <a:t>"</a:t>
            </a:r>
          </a:p>
          <a:p>
            <a:r>
              <a:rPr lang="en-US" sz="2000" dirty="0">
                <a:solidFill>
                  <a:srgbClr val="2F1A14"/>
                </a:solidFill>
                <a:latin typeface="Tahoma" charset="0"/>
              </a:rPr>
              <a:t>    </a:t>
            </a:r>
            <a:r>
              <a:rPr lang="en-US" sz="2000" dirty="0" err="1">
                <a:solidFill>
                  <a:srgbClr val="2F1A14"/>
                </a:solidFill>
                <a:latin typeface="Tahoma" charset="0"/>
              </a:rPr>
              <a:t>android:layout_height</a:t>
            </a:r>
            <a:r>
              <a:rPr lang="en-US" sz="2000" dirty="0">
                <a:solidFill>
                  <a:srgbClr val="2F1A14"/>
                </a:solidFill>
                <a:latin typeface="Tahoma" charset="0"/>
              </a:rPr>
              <a:t>="</a:t>
            </a:r>
            <a:r>
              <a:rPr lang="en-US" sz="2000" dirty="0" err="1">
                <a:solidFill>
                  <a:srgbClr val="2F1A14"/>
                </a:solidFill>
                <a:latin typeface="Tahoma" charset="0"/>
              </a:rPr>
              <a:t>match_parent</a:t>
            </a:r>
            <a:r>
              <a:rPr lang="en-US" sz="2000" dirty="0">
                <a:solidFill>
                  <a:srgbClr val="2F1A14"/>
                </a:solidFill>
                <a:latin typeface="Tahoma" charset="0"/>
              </a:rPr>
              <a:t>"</a:t>
            </a:r>
          </a:p>
          <a:p>
            <a:r>
              <a:rPr lang="en-US" sz="2000" dirty="0">
                <a:solidFill>
                  <a:srgbClr val="2F1A14"/>
                </a:solidFill>
                <a:latin typeface="Tahoma" charset="0"/>
              </a:rPr>
              <a:t>    </a:t>
            </a:r>
            <a:r>
              <a:rPr lang="en-US" sz="2000" dirty="0" err="1">
                <a:solidFill>
                  <a:srgbClr val="2F1A14"/>
                </a:solidFill>
                <a:latin typeface="Tahoma" charset="0"/>
              </a:rPr>
              <a:t>android:orientation</a:t>
            </a:r>
            <a:r>
              <a:rPr lang="en-US" sz="2000" dirty="0">
                <a:solidFill>
                  <a:srgbClr val="2F1A14"/>
                </a:solidFill>
                <a:latin typeface="Tahoma" charset="0"/>
              </a:rPr>
              <a:t>=“</a:t>
            </a:r>
            <a:r>
              <a:rPr lang="en-US" sz="2000" dirty="0">
                <a:solidFill>
                  <a:srgbClr val="2252C7"/>
                </a:solidFill>
                <a:latin typeface="Tahoma" charset="0"/>
              </a:rPr>
              <a:t>horizontal</a:t>
            </a:r>
            <a:r>
              <a:rPr lang="en-US" sz="2000" dirty="0">
                <a:solidFill>
                  <a:srgbClr val="2F1A14"/>
                </a:solidFill>
                <a:latin typeface="Tahoma" charset="0"/>
              </a:rPr>
              <a:t>”&gt;</a:t>
            </a:r>
          </a:p>
          <a:p>
            <a:r>
              <a:rPr lang="de-DE" sz="2000" dirty="0">
                <a:solidFill>
                  <a:srgbClr val="2F1A14"/>
                </a:solidFill>
                <a:latin typeface="Tahoma" charset="0"/>
              </a:rPr>
              <a:t>    </a:t>
            </a:r>
          </a:p>
          <a:p>
            <a:r>
              <a:rPr lang="de-DE" sz="2000" dirty="0">
                <a:solidFill>
                  <a:srgbClr val="2F1A14"/>
                </a:solidFill>
                <a:latin typeface="Tahoma" charset="0"/>
              </a:rPr>
              <a:t>    </a:t>
            </a:r>
            <a:r>
              <a:rPr lang="de-DE" sz="2000" dirty="0">
                <a:solidFill>
                  <a:schemeClr val="bg2">
                    <a:lumMod val="50000"/>
                  </a:schemeClr>
                </a:solidFill>
                <a:latin typeface="Tahoma" charset="0"/>
              </a:rPr>
              <a:t>#Content    </a:t>
            </a:r>
          </a:p>
          <a:p>
            <a:endParaRPr lang="de-DE" sz="2000" dirty="0">
              <a:solidFill>
                <a:srgbClr val="2F1A14"/>
              </a:solidFill>
              <a:latin typeface="Tahoma" charset="0"/>
            </a:endParaRPr>
          </a:p>
          <a:p>
            <a:r>
              <a:rPr lang="de-DE" sz="2000" dirty="0">
                <a:solidFill>
                  <a:srgbClr val="2F1A14"/>
                </a:solidFill>
                <a:latin typeface="Tahoma" charset="0"/>
              </a:rPr>
              <a:t>&lt;/</a:t>
            </a:r>
            <a:r>
              <a:rPr lang="de-DE" sz="2000" dirty="0" err="1">
                <a:solidFill>
                  <a:srgbClr val="2F1A14"/>
                </a:solidFill>
                <a:latin typeface="Tahoma" charset="0"/>
              </a:rPr>
              <a:t>LinearLayout</a:t>
            </a:r>
            <a:r>
              <a:rPr lang="de-DE" sz="2000" dirty="0">
                <a:solidFill>
                  <a:srgbClr val="2F1A14"/>
                </a:solidFill>
                <a:latin typeface="Tahoma" charset="0"/>
              </a:rPr>
              <a:t>&gt;</a:t>
            </a:r>
            <a:endParaRPr lang="en-US" sz="2000" dirty="0"/>
          </a:p>
        </p:txBody>
      </p:sp>
    </p:spTree>
    <p:extLst>
      <p:ext uri="{BB962C8B-B14F-4D97-AF65-F5344CB8AC3E}">
        <p14:creationId xmlns:p14="http://schemas.microsoft.com/office/powerpoint/2010/main" val="37623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026085" cy="646331"/>
          </a:xfrm>
          <a:prstGeom prst="rect">
            <a:avLst/>
          </a:prstGeom>
        </p:spPr>
        <p:txBody>
          <a:bodyPr wrap="none">
            <a:spAutoFit/>
          </a:bodyPr>
          <a:lstStyle/>
          <a:p>
            <a:r>
              <a:rPr lang="en-US" sz="3600" dirty="0"/>
              <a:t>Relative Layout</a:t>
            </a:r>
            <a:endParaRPr lang="en-US" sz="3600" dirty="0" smtClean="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7920480" y="1573305"/>
            <a:ext cx="2900772" cy="4814047"/>
          </a:xfrm>
          <a:prstGeom prst="rect">
            <a:avLst/>
          </a:prstGeom>
        </p:spPr>
      </p:pic>
      <p:sp>
        <p:nvSpPr>
          <p:cNvPr id="3" name="Rectangle 2"/>
          <p:cNvSpPr/>
          <p:nvPr/>
        </p:nvSpPr>
        <p:spPr>
          <a:xfrm>
            <a:off x="1308684" y="1573305"/>
            <a:ext cx="6096000" cy="2308324"/>
          </a:xfrm>
          <a:prstGeom prst="rect">
            <a:avLst/>
          </a:prstGeom>
        </p:spPr>
        <p:txBody>
          <a:bodyPr>
            <a:spAutoFit/>
          </a:bodyPr>
          <a:lstStyle/>
          <a:p>
            <a:r>
              <a:rPr lang="en-US" dirty="0">
                <a:solidFill>
                  <a:srgbClr val="2F1A14"/>
                </a:solidFill>
                <a:latin typeface="Tahoma" charset="0"/>
              </a:rPr>
              <a:t>&lt;</a:t>
            </a:r>
            <a:r>
              <a:rPr lang="en-US" dirty="0" err="1">
                <a:solidFill>
                  <a:srgbClr val="2F1A14"/>
                </a:solidFill>
                <a:latin typeface="Tahoma" charset="0"/>
              </a:rPr>
              <a:t>RelativeLayout</a:t>
            </a:r>
            <a:endParaRPr lang="en-US" dirty="0">
              <a:solidFill>
                <a:srgbClr val="2F1A14"/>
              </a:solidFill>
              <a:latin typeface="Tahoma" charset="0"/>
            </a:endParaRPr>
          </a:p>
          <a:p>
            <a:endParaRPr lang="en-US" dirty="0">
              <a:solidFill>
                <a:srgbClr val="2F1A14"/>
              </a:solidFill>
              <a:latin typeface="Tahoma" charset="0"/>
            </a:endParaRPr>
          </a:p>
          <a:p>
            <a:r>
              <a:rPr lang="en-US" dirty="0">
                <a:solidFill>
                  <a:srgbClr val="2F1A14"/>
                </a:solidFill>
                <a:latin typeface="Tahoma" charset="0"/>
              </a:rPr>
              <a:t>    </a:t>
            </a:r>
            <a:r>
              <a:rPr lang="en-US" dirty="0" err="1">
                <a:solidFill>
                  <a:srgbClr val="2F1A14"/>
                </a:solidFill>
                <a:latin typeface="Tahoma" charset="0"/>
              </a:rPr>
              <a:t>android:layout_width</a:t>
            </a:r>
            <a:r>
              <a:rPr lang="en-US" dirty="0">
                <a:solidFill>
                  <a:srgbClr val="2F1A14"/>
                </a:solidFill>
                <a:latin typeface="Tahoma" charset="0"/>
              </a:rPr>
              <a:t>="</a:t>
            </a:r>
            <a:r>
              <a:rPr lang="en-US" dirty="0" err="1">
                <a:solidFill>
                  <a:srgbClr val="2F1A14"/>
                </a:solidFill>
                <a:latin typeface="Tahoma" charset="0"/>
              </a:rPr>
              <a:t>match_parent</a:t>
            </a:r>
            <a:r>
              <a:rPr lang="en-US" dirty="0">
                <a:solidFill>
                  <a:srgbClr val="2F1A14"/>
                </a:solidFill>
                <a:latin typeface="Tahoma" charset="0"/>
              </a:rPr>
              <a:t>"</a:t>
            </a:r>
          </a:p>
          <a:p>
            <a:r>
              <a:rPr lang="en-US" dirty="0">
                <a:solidFill>
                  <a:srgbClr val="2F1A14"/>
                </a:solidFill>
                <a:latin typeface="Tahoma" charset="0"/>
              </a:rPr>
              <a:t>    </a:t>
            </a:r>
            <a:r>
              <a:rPr lang="en-US" dirty="0" err="1">
                <a:solidFill>
                  <a:srgbClr val="2F1A14"/>
                </a:solidFill>
                <a:latin typeface="Tahoma" charset="0"/>
              </a:rPr>
              <a:t>android:layout_height</a:t>
            </a:r>
            <a:r>
              <a:rPr lang="en-US" dirty="0">
                <a:solidFill>
                  <a:srgbClr val="2F1A14"/>
                </a:solidFill>
                <a:latin typeface="Tahoma" charset="0"/>
              </a:rPr>
              <a:t>="</a:t>
            </a:r>
            <a:r>
              <a:rPr lang="en-US" dirty="0" err="1">
                <a:solidFill>
                  <a:srgbClr val="2F1A14"/>
                </a:solidFill>
                <a:latin typeface="Tahoma" charset="0"/>
              </a:rPr>
              <a:t>match_parent</a:t>
            </a:r>
            <a:r>
              <a:rPr lang="en-US" dirty="0">
                <a:solidFill>
                  <a:srgbClr val="2F1A14"/>
                </a:solidFill>
                <a:latin typeface="Tahoma" charset="0"/>
              </a:rPr>
              <a:t>"</a:t>
            </a:r>
          </a:p>
          <a:p>
            <a:r>
              <a:rPr lang="de-DE" dirty="0">
                <a:solidFill>
                  <a:srgbClr val="2F1A14"/>
                </a:solidFill>
                <a:latin typeface="Tahoma" charset="0"/>
              </a:rPr>
              <a:t>      </a:t>
            </a:r>
          </a:p>
          <a:p>
            <a:r>
              <a:rPr lang="de-DE" dirty="0">
                <a:solidFill>
                  <a:srgbClr val="2F1A14"/>
                </a:solidFill>
                <a:latin typeface="Tahoma" charset="0"/>
              </a:rPr>
              <a:t>    </a:t>
            </a:r>
            <a:r>
              <a:rPr lang="de-DE" dirty="0">
                <a:solidFill>
                  <a:schemeClr val="bg2">
                    <a:lumMod val="50000"/>
                  </a:schemeClr>
                </a:solidFill>
                <a:latin typeface="Tahoma" charset="0"/>
              </a:rPr>
              <a:t>#Content    </a:t>
            </a:r>
          </a:p>
          <a:p>
            <a:endParaRPr lang="de-DE" dirty="0">
              <a:solidFill>
                <a:srgbClr val="2F1A14"/>
              </a:solidFill>
              <a:latin typeface="Tahoma" charset="0"/>
            </a:endParaRPr>
          </a:p>
          <a:p>
            <a:r>
              <a:rPr lang="de-DE" dirty="0">
                <a:solidFill>
                  <a:srgbClr val="2F1A14"/>
                </a:solidFill>
                <a:latin typeface="Tahoma" charset="0"/>
              </a:rPr>
              <a:t>&lt;/</a:t>
            </a:r>
            <a:r>
              <a:rPr lang="de-DE" dirty="0" err="1">
                <a:solidFill>
                  <a:srgbClr val="2F1A14"/>
                </a:solidFill>
                <a:latin typeface="Tahoma" charset="0"/>
              </a:rPr>
              <a:t>RelativeLayout</a:t>
            </a:r>
            <a:r>
              <a:rPr lang="de-DE" dirty="0">
                <a:solidFill>
                  <a:srgbClr val="2F1A14"/>
                </a:solidFill>
                <a:latin typeface="Tahoma" charset="0"/>
              </a:rPr>
              <a:t>&gt;</a:t>
            </a:r>
            <a:endParaRPr lang="en-US" dirty="0"/>
          </a:p>
        </p:txBody>
      </p:sp>
      <p:sp>
        <p:nvSpPr>
          <p:cNvPr id="5" name="Rectangle 4"/>
          <p:cNvSpPr/>
          <p:nvPr/>
        </p:nvSpPr>
        <p:spPr>
          <a:xfrm>
            <a:off x="1308684" y="5839616"/>
            <a:ext cx="3630930" cy="369332"/>
          </a:xfrm>
          <a:prstGeom prst="rect">
            <a:avLst/>
          </a:prstGeom>
        </p:spPr>
        <p:txBody>
          <a:bodyPr wrap="none">
            <a:spAutoFit/>
          </a:bodyPr>
          <a:lstStyle/>
          <a:p>
            <a:r>
              <a:rPr lang="en-US" dirty="0">
                <a:solidFill>
                  <a:srgbClr val="2F1A14"/>
                </a:solidFill>
                <a:latin typeface="Tahoma" charset="0"/>
              </a:rPr>
              <a:t>Edit </a:t>
            </a:r>
            <a:r>
              <a:rPr lang="en-US" dirty="0" smtClean="0">
                <a:solidFill>
                  <a:srgbClr val="2F1A14"/>
                </a:solidFill>
                <a:latin typeface="Tahoma" charset="0"/>
              </a:rPr>
              <a:t>item’s </a:t>
            </a:r>
            <a:r>
              <a:rPr lang="en-US" dirty="0">
                <a:solidFill>
                  <a:srgbClr val="2F1A14"/>
                </a:solidFill>
                <a:latin typeface="Tahoma" charset="0"/>
              </a:rPr>
              <a:t>position in Relative tag</a:t>
            </a:r>
            <a:endParaRPr lang="en-US" dirty="0"/>
          </a:p>
        </p:txBody>
      </p:sp>
    </p:spTree>
    <p:extLst>
      <p:ext uri="{BB962C8B-B14F-4D97-AF65-F5344CB8AC3E}">
        <p14:creationId xmlns:p14="http://schemas.microsoft.com/office/powerpoint/2010/main" val="1989649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026085" cy="646331"/>
          </a:xfrm>
          <a:prstGeom prst="rect">
            <a:avLst/>
          </a:prstGeom>
        </p:spPr>
        <p:txBody>
          <a:bodyPr wrap="none">
            <a:spAutoFit/>
          </a:bodyPr>
          <a:lstStyle/>
          <a:p>
            <a:r>
              <a:rPr lang="en-US" sz="3600" dirty="0"/>
              <a:t>Relative Layout</a:t>
            </a:r>
            <a:endParaRPr lang="en-US" sz="3600" dirty="0" smtClean="0">
              <a:solidFill>
                <a:srgbClr val="2F1A14"/>
              </a:solidFill>
              <a:latin typeface="Helvetica Neue" charset="0"/>
              <a:ea typeface="Helvetica Neue" charset="0"/>
              <a:cs typeface="Helvetica Neue" charset="0"/>
            </a:endParaRPr>
          </a:p>
        </p:txBody>
      </p:sp>
      <p:sp>
        <p:nvSpPr>
          <p:cNvPr id="6" name="Rectangle 5"/>
          <p:cNvSpPr/>
          <p:nvPr/>
        </p:nvSpPr>
        <p:spPr>
          <a:xfrm>
            <a:off x="849062" y="1872787"/>
            <a:ext cx="9968752" cy="2031325"/>
          </a:xfrm>
          <a:prstGeom prst="rect">
            <a:avLst/>
          </a:prstGeom>
        </p:spPr>
        <p:txBody>
          <a:bodyPr wrap="square">
            <a:spAutoFit/>
          </a:bodyPr>
          <a:lstStyle/>
          <a:p>
            <a:r>
              <a:rPr lang="en-US" b="1" dirty="0" err="1">
                <a:solidFill>
                  <a:srgbClr val="2F1A14"/>
                </a:solidFill>
                <a:latin typeface="Tahoma-Bold" charset="0"/>
              </a:rPr>
              <a:t>android:layout_alignParentLeft</a:t>
            </a:r>
            <a:r>
              <a:rPr lang="en-US" dirty="0">
                <a:solidFill>
                  <a:srgbClr val="2F1A14"/>
                </a:solidFill>
                <a:latin typeface="Tahoma" charset="0"/>
              </a:rPr>
              <a:t> : set position to left in parent </a:t>
            </a:r>
            <a:r>
              <a:rPr lang="en-US" b="1" dirty="0" err="1">
                <a:solidFill>
                  <a:srgbClr val="2F1A14"/>
                </a:solidFill>
                <a:latin typeface="Tahoma-Bold" charset="0"/>
              </a:rPr>
              <a:t>android:layout_alignParentRight</a:t>
            </a:r>
            <a:r>
              <a:rPr lang="en-US" b="1" dirty="0">
                <a:solidFill>
                  <a:srgbClr val="2F1A14"/>
                </a:solidFill>
                <a:latin typeface="Tahoma-Bold" charset="0"/>
              </a:rPr>
              <a:t> </a:t>
            </a:r>
            <a:r>
              <a:rPr lang="en-US" dirty="0">
                <a:solidFill>
                  <a:srgbClr val="2F1A14"/>
                </a:solidFill>
                <a:latin typeface="Tahoma" charset="0"/>
              </a:rPr>
              <a:t>: set position to right in parent </a:t>
            </a:r>
            <a:r>
              <a:rPr lang="en-US" b="1" dirty="0" err="1">
                <a:solidFill>
                  <a:srgbClr val="2F1A14"/>
                </a:solidFill>
                <a:latin typeface="Tahoma-Bold" charset="0"/>
              </a:rPr>
              <a:t>android:layout_alignParentTop</a:t>
            </a:r>
            <a:r>
              <a:rPr lang="en-US" b="1" dirty="0">
                <a:solidFill>
                  <a:srgbClr val="2F1A14"/>
                </a:solidFill>
                <a:latin typeface="Tahoma-Bold" charset="0"/>
              </a:rPr>
              <a:t> </a:t>
            </a:r>
            <a:r>
              <a:rPr lang="en-US" dirty="0">
                <a:solidFill>
                  <a:srgbClr val="2F1A14"/>
                </a:solidFill>
                <a:latin typeface="Tahoma" charset="0"/>
              </a:rPr>
              <a:t>: set position to top in parent </a:t>
            </a:r>
            <a:r>
              <a:rPr lang="en-US" b="1" dirty="0" err="1">
                <a:solidFill>
                  <a:srgbClr val="2F1A14"/>
                </a:solidFill>
                <a:latin typeface="Tahoma-Bold" charset="0"/>
              </a:rPr>
              <a:t>android:layout_alignParentBottom</a:t>
            </a:r>
            <a:r>
              <a:rPr lang="en-US" dirty="0">
                <a:solidFill>
                  <a:srgbClr val="2F1A14"/>
                </a:solidFill>
                <a:latin typeface="Tahoma" charset="0"/>
              </a:rPr>
              <a:t> : set position to bottom in parent</a:t>
            </a:r>
          </a:p>
          <a:p>
            <a:r>
              <a:rPr lang="en-US" b="1" dirty="0" err="1">
                <a:solidFill>
                  <a:srgbClr val="2F1A14"/>
                </a:solidFill>
                <a:latin typeface="Tahoma-Bold" charset="0"/>
              </a:rPr>
              <a:t>android:layout_centerHorizontal</a:t>
            </a:r>
            <a:r>
              <a:rPr lang="en-US" b="1" dirty="0">
                <a:solidFill>
                  <a:srgbClr val="2F1A14"/>
                </a:solidFill>
                <a:latin typeface="Tahoma-Bold" charset="0"/>
              </a:rPr>
              <a:t> </a:t>
            </a:r>
            <a:r>
              <a:rPr lang="en-US" dirty="0">
                <a:solidFill>
                  <a:srgbClr val="2F1A14"/>
                </a:solidFill>
                <a:latin typeface="Tahoma" charset="0"/>
              </a:rPr>
              <a:t>: set position horizontal center in parent </a:t>
            </a:r>
            <a:r>
              <a:rPr lang="en-US" b="1" dirty="0" err="1">
                <a:solidFill>
                  <a:srgbClr val="2F1A14"/>
                </a:solidFill>
                <a:latin typeface="Tahoma-Bold" charset="0"/>
              </a:rPr>
              <a:t>android:layout_centerVertical</a:t>
            </a:r>
            <a:r>
              <a:rPr lang="en-US" b="1" dirty="0">
                <a:solidFill>
                  <a:srgbClr val="2F1A14"/>
                </a:solidFill>
                <a:latin typeface="Tahoma-Bold" charset="0"/>
              </a:rPr>
              <a:t> </a:t>
            </a:r>
            <a:r>
              <a:rPr lang="en-US" dirty="0">
                <a:solidFill>
                  <a:srgbClr val="2F1A14"/>
                </a:solidFill>
                <a:latin typeface="Tahoma" charset="0"/>
              </a:rPr>
              <a:t>: set position vertical center in parent </a:t>
            </a:r>
            <a:r>
              <a:rPr lang="en-US" b="1" dirty="0" err="1">
                <a:solidFill>
                  <a:srgbClr val="2F1A14"/>
                </a:solidFill>
                <a:latin typeface="Tahoma-Bold" charset="0"/>
              </a:rPr>
              <a:t>android:layout_centerInParent</a:t>
            </a:r>
            <a:r>
              <a:rPr lang="en-US" dirty="0">
                <a:solidFill>
                  <a:srgbClr val="2F1A14"/>
                </a:solidFill>
                <a:latin typeface="Tahoma" charset="0"/>
              </a:rPr>
              <a:t> : set position center in parent both vertical and horizontal</a:t>
            </a:r>
          </a:p>
        </p:txBody>
      </p:sp>
      <p:sp>
        <p:nvSpPr>
          <p:cNvPr id="7" name="Rectangle 6"/>
          <p:cNvSpPr/>
          <p:nvPr/>
        </p:nvSpPr>
        <p:spPr>
          <a:xfrm>
            <a:off x="849062" y="1247124"/>
            <a:ext cx="2953181" cy="369332"/>
          </a:xfrm>
          <a:prstGeom prst="rect">
            <a:avLst/>
          </a:prstGeom>
        </p:spPr>
        <p:txBody>
          <a:bodyPr wrap="none">
            <a:spAutoFit/>
          </a:bodyPr>
          <a:lstStyle/>
          <a:p>
            <a:r>
              <a:rPr lang="en-US">
                <a:solidFill>
                  <a:srgbClr val="2F1A14"/>
                </a:solidFill>
                <a:latin typeface="Papyrus" charset="0"/>
              </a:rPr>
              <a:t>Properties for child relative</a:t>
            </a:r>
            <a:endParaRPr lang="en-US"/>
          </a:p>
        </p:txBody>
      </p:sp>
    </p:spTree>
    <p:extLst>
      <p:ext uri="{BB962C8B-B14F-4D97-AF65-F5344CB8AC3E}">
        <p14:creationId xmlns:p14="http://schemas.microsoft.com/office/powerpoint/2010/main" val="1061712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026085" cy="646331"/>
          </a:xfrm>
          <a:prstGeom prst="rect">
            <a:avLst/>
          </a:prstGeom>
        </p:spPr>
        <p:txBody>
          <a:bodyPr wrap="none">
            <a:spAutoFit/>
          </a:bodyPr>
          <a:lstStyle/>
          <a:p>
            <a:r>
              <a:rPr lang="en-US" sz="3600" dirty="0"/>
              <a:t>Relative Layout</a:t>
            </a:r>
            <a:endParaRPr lang="en-US" sz="3600" dirty="0" smtClean="0">
              <a:solidFill>
                <a:srgbClr val="2F1A14"/>
              </a:solidFill>
              <a:latin typeface="Helvetica Neue" charset="0"/>
              <a:ea typeface="Helvetica Neue" charset="0"/>
              <a:cs typeface="Helvetica Neue" charset="0"/>
            </a:endParaRPr>
          </a:p>
        </p:txBody>
      </p:sp>
      <p:sp>
        <p:nvSpPr>
          <p:cNvPr id="2" name="Rectangle 1"/>
          <p:cNvSpPr/>
          <p:nvPr/>
        </p:nvSpPr>
        <p:spPr>
          <a:xfrm>
            <a:off x="578223" y="1657686"/>
            <a:ext cx="11120718" cy="3139321"/>
          </a:xfrm>
          <a:prstGeom prst="rect">
            <a:avLst/>
          </a:prstGeom>
        </p:spPr>
        <p:txBody>
          <a:bodyPr wrap="square">
            <a:spAutoFit/>
          </a:bodyPr>
          <a:lstStyle/>
          <a:p>
            <a:pPr>
              <a:buChar char="•"/>
            </a:pPr>
            <a:endParaRPr lang="en-US" dirty="0">
              <a:solidFill>
                <a:srgbClr val="2F1A14"/>
              </a:solidFill>
              <a:latin typeface="Tahoma" charset="0"/>
            </a:endParaRPr>
          </a:p>
          <a:p>
            <a:pPr>
              <a:buChar char="•"/>
            </a:pPr>
            <a:r>
              <a:rPr lang="en-US" dirty="0" err="1">
                <a:solidFill>
                  <a:srgbClr val="2F1A14"/>
                </a:solidFill>
                <a:latin typeface="Tahoma" charset="0"/>
              </a:rPr>
              <a:t>android:layout_alignBottom</a:t>
            </a:r>
            <a:r>
              <a:rPr lang="en-US" dirty="0">
                <a:solidFill>
                  <a:srgbClr val="2F1A14"/>
                </a:solidFill>
                <a:latin typeface="Tahoma" charset="0"/>
              </a:rPr>
              <a:t> : set position this view to Bottom reference view</a:t>
            </a:r>
          </a:p>
          <a:p>
            <a:pPr>
              <a:buChar char="•"/>
            </a:pPr>
            <a:r>
              <a:rPr lang="en-US" dirty="0" err="1">
                <a:solidFill>
                  <a:srgbClr val="2F1A14"/>
                </a:solidFill>
                <a:latin typeface="Tahoma" charset="0"/>
              </a:rPr>
              <a:t>android:layout_alignTop</a:t>
            </a:r>
            <a:r>
              <a:rPr lang="en-US" dirty="0">
                <a:solidFill>
                  <a:srgbClr val="2F1A14"/>
                </a:solidFill>
                <a:latin typeface="Tahoma" charset="0"/>
              </a:rPr>
              <a:t> : set position to Top reference view</a:t>
            </a:r>
          </a:p>
          <a:p>
            <a:pPr>
              <a:buChar char="•"/>
            </a:pPr>
            <a:r>
              <a:rPr lang="en-US" dirty="0" err="1">
                <a:solidFill>
                  <a:srgbClr val="2F1A14"/>
                </a:solidFill>
                <a:latin typeface="Tahoma" charset="0"/>
              </a:rPr>
              <a:t>android:layout_alignLeft</a:t>
            </a:r>
            <a:r>
              <a:rPr lang="en-US" dirty="0">
                <a:solidFill>
                  <a:srgbClr val="2F1A14"/>
                </a:solidFill>
                <a:latin typeface="Tahoma" charset="0"/>
              </a:rPr>
              <a:t> : set position to be left side of reference view </a:t>
            </a:r>
          </a:p>
          <a:p>
            <a:pPr>
              <a:buChar char="•"/>
            </a:pPr>
            <a:r>
              <a:rPr lang="en-US" dirty="0" err="1">
                <a:solidFill>
                  <a:srgbClr val="2F1A14"/>
                </a:solidFill>
                <a:latin typeface="Tahoma" charset="0"/>
              </a:rPr>
              <a:t>android:layout_alignRight</a:t>
            </a:r>
            <a:r>
              <a:rPr lang="en-US" dirty="0">
                <a:solidFill>
                  <a:srgbClr val="2F1A14"/>
                </a:solidFill>
                <a:latin typeface="Tahoma" charset="0"/>
              </a:rPr>
              <a:t> : set position to right side of reference view </a:t>
            </a:r>
          </a:p>
          <a:p>
            <a:pPr>
              <a:buChar char="•"/>
            </a:pPr>
            <a:r>
              <a:rPr lang="en-US" dirty="0" err="1">
                <a:solidFill>
                  <a:srgbClr val="2F1A14"/>
                </a:solidFill>
                <a:latin typeface="Tahoma" charset="0"/>
              </a:rPr>
              <a:t>android:layout_alignStart</a:t>
            </a:r>
            <a:r>
              <a:rPr lang="en-US" dirty="0">
                <a:solidFill>
                  <a:srgbClr val="2F1A14"/>
                </a:solidFill>
                <a:latin typeface="Tahoma" charset="0"/>
              </a:rPr>
              <a:t> : (API 17) set position to start point reference view (depend on left-right setting)</a:t>
            </a:r>
          </a:p>
          <a:p>
            <a:pPr>
              <a:buChar char="•"/>
            </a:pPr>
            <a:r>
              <a:rPr lang="en-US" dirty="0" err="1">
                <a:solidFill>
                  <a:srgbClr val="2F1A14"/>
                </a:solidFill>
                <a:latin typeface="Tahoma" charset="0"/>
              </a:rPr>
              <a:t>android:layout_alignEnd</a:t>
            </a:r>
            <a:r>
              <a:rPr lang="en-US" dirty="0">
                <a:solidFill>
                  <a:srgbClr val="2F1A14"/>
                </a:solidFill>
                <a:latin typeface="Tahoma" charset="0"/>
              </a:rPr>
              <a:t> : (API 17) set position to end point reference view (depend on left-right setting)</a:t>
            </a:r>
          </a:p>
          <a:p>
            <a:pPr>
              <a:buChar char="•"/>
            </a:pPr>
            <a:r>
              <a:rPr lang="en-US" dirty="0" err="1">
                <a:solidFill>
                  <a:srgbClr val="2F1A14"/>
                </a:solidFill>
                <a:latin typeface="Tahoma" charset="0"/>
              </a:rPr>
              <a:t>android:layout_above</a:t>
            </a:r>
            <a:r>
              <a:rPr lang="en-US" dirty="0">
                <a:solidFill>
                  <a:srgbClr val="2F1A14"/>
                </a:solidFill>
                <a:latin typeface="Tahoma" charset="0"/>
              </a:rPr>
              <a:t> : set position above to reference view</a:t>
            </a:r>
          </a:p>
          <a:p>
            <a:pPr>
              <a:buChar char="•"/>
            </a:pPr>
            <a:r>
              <a:rPr lang="en-US" dirty="0" err="1">
                <a:solidFill>
                  <a:srgbClr val="2F1A14"/>
                </a:solidFill>
                <a:latin typeface="Tahoma" charset="0"/>
              </a:rPr>
              <a:t>android:layout_below</a:t>
            </a:r>
            <a:r>
              <a:rPr lang="en-US" dirty="0">
                <a:solidFill>
                  <a:srgbClr val="2F1A14"/>
                </a:solidFill>
                <a:latin typeface="Tahoma" charset="0"/>
              </a:rPr>
              <a:t> : set position below to reference view</a:t>
            </a:r>
          </a:p>
          <a:p>
            <a:pPr>
              <a:buChar char="•"/>
            </a:pPr>
            <a:r>
              <a:rPr lang="en-US" dirty="0" err="1">
                <a:solidFill>
                  <a:srgbClr val="2F1A14"/>
                </a:solidFill>
                <a:latin typeface="Tahoma" charset="0"/>
              </a:rPr>
              <a:t>android:layout_toLeftOf</a:t>
            </a:r>
            <a:r>
              <a:rPr lang="en-US" dirty="0">
                <a:solidFill>
                  <a:srgbClr val="2F1A14"/>
                </a:solidFill>
                <a:latin typeface="Tahoma" charset="0"/>
              </a:rPr>
              <a:t> :set position to Left reference view</a:t>
            </a:r>
          </a:p>
          <a:p>
            <a:pPr>
              <a:buChar char="•"/>
            </a:pPr>
            <a:r>
              <a:rPr lang="en-US" dirty="0" err="1">
                <a:solidFill>
                  <a:srgbClr val="2F1A14"/>
                </a:solidFill>
                <a:latin typeface="Tahoma" charset="0"/>
              </a:rPr>
              <a:t>android:layout_toRightOf</a:t>
            </a:r>
            <a:r>
              <a:rPr lang="en-US" dirty="0">
                <a:solidFill>
                  <a:srgbClr val="2F1A14"/>
                </a:solidFill>
                <a:latin typeface="Tahoma" charset="0"/>
              </a:rPr>
              <a:t> : set position to Right reference view</a:t>
            </a:r>
            <a:endParaRPr lang="en-US" dirty="0"/>
          </a:p>
        </p:txBody>
      </p:sp>
    </p:spTree>
    <p:extLst>
      <p:ext uri="{BB962C8B-B14F-4D97-AF65-F5344CB8AC3E}">
        <p14:creationId xmlns:p14="http://schemas.microsoft.com/office/powerpoint/2010/main" val="1165997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026085" cy="646331"/>
          </a:xfrm>
          <a:prstGeom prst="rect">
            <a:avLst/>
          </a:prstGeom>
        </p:spPr>
        <p:txBody>
          <a:bodyPr wrap="none">
            <a:spAutoFit/>
          </a:bodyPr>
          <a:lstStyle/>
          <a:p>
            <a:r>
              <a:rPr lang="en-US" sz="3600" dirty="0"/>
              <a:t>Relative Layout</a:t>
            </a:r>
            <a:endParaRPr lang="en-US" sz="3600" dirty="0" smtClean="0">
              <a:solidFill>
                <a:srgbClr val="2F1A14"/>
              </a:solidFill>
              <a:latin typeface="Helvetica Neue" charset="0"/>
              <a:ea typeface="Helvetica Neue" charset="0"/>
              <a:cs typeface="Helvetica Neue" charset="0"/>
            </a:endParaRPr>
          </a:p>
        </p:txBody>
      </p:sp>
      <p:sp>
        <p:nvSpPr>
          <p:cNvPr id="2" name="Rectangle 1"/>
          <p:cNvSpPr/>
          <p:nvPr/>
        </p:nvSpPr>
        <p:spPr>
          <a:xfrm>
            <a:off x="427902" y="1816331"/>
            <a:ext cx="7857564" cy="4524315"/>
          </a:xfrm>
          <a:prstGeom prst="rect">
            <a:avLst/>
          </a:prstGeom>
        </p:spPr>
        <p:txBody>
          <a:bodyPr wrap="square">
            <a:spAutoFit/>
          </a:bodyPr>
          <a:lstStyle/>
          <a:p>
            <a:r>
              <a:rPr lang="en-US" dirty="0">
                <a:solidFill>
                  <a:srgbClr val="000000"/>
                </a:solidFill>
                <a:latin typeface="Menlo-Regular" charset="0"/>
              </a:rPr>
              <a:t>&lt;</a:t>
            </a:r>
            <a:r>
              <a:rPr lang="en-US" b="1" dirty="0">
                <a:solidFill>
                  <a:srgbClr val="000080"/>
                </a:solidFill>
                <a:latin typeface="Menlo-Bold" charset="0"/>
              </a:rPr>
              <a:t>Button     </a:t>
            </a:r>
            <a:r>
              <a:rPr lang="en-US" b="1" dirty="0" err="1">
                <a:solidFill>
                  <a:srgbClr val="660E7A"/>
                </a:solidFill>
                <a:latin typeface="Menlo-Bold" charset="0"/>
              </a:rPr>
              <a:t>android</a:t>
            </a:r>
            <a:r>
              <a:rPr lang="en-US" b="1" dirty="0" err="1">
                <a:solidFill>
                  <a:srgbClr val="0000FF"/>
                </a:solidFill>
                <a:latin typeface="Menlo-Bold" charset="0"/>
              </a:rPr>
              <a:t>:id</a:t>
            </a:r>
            <a:r>
              <a:rPr lang="en-US" b="1" dirty="0">
                <a:solidFill>
                  <a:srgbClr val="0000FF"/>
                </a:solidFill>
                <a:latin typeface="Menlo-Bold" charset="0"/>
              </a:rPr>
              <a:t>=</a:t>
            </a:r>
            <a:r>
              <a:rPr lang="en-US" b="1" dirty="0">
                <a:solidFill>
                  <a:srgbClr val="118002"/>
                </a:solidFill>
                <a:latin typeface="Menlo-Bold" charset="0"/>
              </a:rPr>
              <a:t>"@+id/b1"     </a:t>
            </a:r>
            <a:r>
              <a:rPr lang="en-US" b="1" dirty="0" err="1">
                <a:solidFill>
                  <a:srgbClr val="660E7A"/>
                </a:solidFill>
                <a:latin typeface="Menlo-Bold" charset="0"/>
              </a:rPr>
              <a:t>android</a:t>
            </a:r>
            <a:r>
              <a:rPr lang="en-US" b="1" dirty="0" err="1">
                <a:solidFill>
                  <a:srgbClr val="0000FF"/>
                </a:solidFill>
                <a:latin typeface="Menlo-Bold" charset="0"/>
              </a:rPr>
              <a:t>:layout_width</a:t>
            </a:r>
            <a:r>
              <a:rPr lang="en-US" b="1" dirty="0">
                <a:solidFill>
                  <a:srgbClr val="0000FF"/>
                </a:solidFill>
                <a:latin typeface="Menlo-Bold" charset="0"/>
              </a:rPr>
              <a:t>=</a:t>
            </a:r>
            <a:r>
              <a:rPr lang="en-US" b="1" dirty="0">
                <a:solidFill>
                  <a:srgbClr val="118002"/>
                </a:solidFill>
                <a:latin typeface="Menlo-Bold" charset="0"/>
              </a:rPr>
              <a:t>"</a:t>
            </a:r>
            <a:r>
              <a:rPr lang="en-US" b="1" dirty="0" err="1">
                <a:solidFill>
                  <a:srgbClr val="118002"/>
                </a:solidFill>
                <a:latin typeface="Menlo-Bold" charset="0"/>
              </a:rPr>
              <a:t>wrap_content</a:t>
            </a:r>
            <a:r>
              <a:rPr lang="en-US" b="1" dirty="0">
                <a:solidFill>
                  <a:srgbClr val="118002"/>
                </a:solidFill>
                <a:latin typeface="Menlo-Bold" charset="0"/>
              </a:rPr>
              <a:t>"     </a:t>
            </a:r>
            <a:r>
              <a:rPr lang="en-US" b="1" dirty="0" err="1">
                <a:solidFill>
                  <a:srgbClr val="660E7A"/>
                </a:solidFill>
                <a:latin typeface="Menlo-Bold" charset="0"/>
              </a:rPr>
              <a:t>android</a:t>
            </a:r>
            <a:r>
              <a:rPr lang="en-US" b="1" dirty="0" err="1">
                <a:solidFill>
                  <a:srgbClr val="0000FF"/>
                </a:solidFill>
                <a:latin typeface="Menlo-Bold" charset="0"/>
              </a:rPr>
              <a:t>:layout_height</a:t>
            </a:r>
            <a:r>
              <a:rPr lang="en-US" b="1" dirty="0">
                <a:solidFill>
                  <a:srgbClr val="0000FF"/>
                </a:solidFill>
                <a:latin typeface="Menlo-Bold" charset="0"/>
              </a:rPr>
              <a:t>=</a:t>
            </a:r>
            <a:r>
              <a:rPr lang="en-US" b="1" dirty="0">
                <a:solidFill>
                  <a:srgbClr val="118002"/>
                </a:solidFill>
                <a:latin typeface="Menlo-Bold" charset="0"/>
              </a:rPr>
              <a:t>"</a:t>
            </a:r>
            <a:r>
              <a:rPr lang="en-US" b="1" dirty="0" err="1">
                <a:solidFill>
                  <a:srgbClr val="118002"/>
                </a:solidFill>
                <a:latin typeface="Menlo-Bold" charset="0"/>
              </a:rPr>
              <a:t>wrap_content</a:t>
            </a:r>
            <a:r>
              <a:rPr lang="en-US" b="1" dirty="0">
                <a:solidFill>
                  <a:srgbClr val="118002"/>
                </a:solidFill>
                <a:latin typeface="Menlo-Bold" charset="0"/>
              </a:rPr>
              <a:t>"     </a:t>
            </a:r>
            <a:r>
              <a:rPr lang="en-US" b="1" dirty="0" err="1">
                <a:solidFill>
                  <a:srgbClr val="660E7A"/>
                </a:solidFill>
                <a:latin typeface="Menlo-Bold" charset="0"/>
              </a:rPr>
              <a:t>android</a:t>
            </a:r>
            <a:r>
              <a:rPr lang="en-US" b="1" dirty="0" err="1">
                <a:solidFill>
                  <a:srgbClr val="0000FF"/>
                </a:solidFill>
                <a:latin typeface="Menlo-Bold" charset="0"/>
              </a:rPr>
              <a:t>:layout_alignTop</a:t>
            </a:r>
            <a:r>
              <a:rPr lang="en-US" b="1" dirty="0">
                <a:solidFill>
                  <a:srgbClr val="0000FF"/>
                </a:solidFill>
                <a:latin typeface="Menlo-Bold" charset="0"/>
              </a:rPr>
              <a:t>=</a:t>
            </a:r>
            <a:r>
              <a:rPr lang="en-US" b="1" dirty="0">
                <a:solidFill>
                  <a:srgbClr val="118002"/>
                </a:solidFill>
                <a:latin typeface="Menlo-Bold" charset="0"/>
              </a:rPr>
              <a:t>"@id/b5"     </a:t>
            </a:r>
            <a:r>
              <a:rPr lang="en-US" b="1" dirty="0" err="1">
                <a:solidFill>
                  <a:srgbClr val="660E7A"/>
                </a:solidFill>
                <a:latin typeface="Menlo-Bold" charset="0"/>
              </a:rPr>
              <a:t>android</a:t>
            </a:r>
            <a:r>
              <a:rPr lang="en-US" b="1" dirty="0" err="1">
                <a:solidFill>
                  <a:srgbClr val="0000FF"/>
                </a:solidFill>
                <a:latin typeface="Menlo-Bold" charset="0"/>
              </a:rPr>
              <a:t>:backgroundTint</a:t>
            </a:r>
            <a:r>
              <a:rPr lang="en-US" b="1" dirty="0">
                <a:solidFill>
                  <a:srgbClr val="0000FF"/>
                </a:solidFill>
                <a:latin typeface="Menlo-Bold" charset="0"/>
              </a:rPr>
              <a:t>=</a:t>
            </a:r>
            <a:r>
              <a:rPr lang="en-US" b="1" dirty="0">
                <a:solidFill>
                  <a:srgbClr val="118002"/>
                </a:solidFill>
                <a:latin typeface="Menlo-Bold" charset="0"/>
              </a:rPr>
              <a:t>"@</a:t>
            </a:r>
            <a:r>
              <a:rPr lang="en-US" b="1" dirty="0" err="1">
                <a:solidFill>
                  <a:srgbClr val="118002"/>
                </a:solidFill>
                <a:latin typeface="Menlo-Bold" charset="0"/>
              </a:rPr>
              <a:t>android:color</a:t>
            </a:r>
            <a:r>
              <a:rPr lang="en-US" b="1" dirty="0">
                <a:solidFill>
                  <a:srgbClr val="118002"/>
                </a:solidFill>
                <a:latin typeface="Menlo-Bold" charset="0"/>
              </a:rPr>
              <a:t>/</a:t>
            </a:r>
            <a:r>
              <a:rPr lang="en-US" b="1" dirty="0" err="1">
                <a:solidFill>
                  <a:srgbClr val="118002"/>
                </a:solidFill>
                <a:latin typeface="Menlo-Bold" charset="0"/>
              </a:rPr>
              <a:t>holo_purple</a:t>
            </a:r>
            <a:r>
              <a:rPr lang="en-US" b="1" dirty="0">
                <a:solidFill>
                  <a:srgbClr val="118002"/>
                </a:solidFill>
                <a:latin typeface="Menlo-Bold" charset="0"/>
              </a:rPr>
              <a:t>"     </a:t>
            </a:r>
            <a:r>
              <a:rPr lang="en-US" b="1" dirty="0" err="1">
                <a:solidFill>
                  <a:srgbClr val="660E7A"/>
                </a:solidFill>
                <a:latin typeface="Menlo-Bold" charset="0"/>
              </a:rPr>
              <a:t>android</a:t>
            </a:r>
            <a:r>
              <a:rPr lang="en-US" b="1" dirty="0" err="1">
                <a:solidFill>
                  <a:srgbClr val="0000FF"/>
                </a:solidFill>
                <a:latin typeface="Menlo-Bold" charset="0"/>
              </a:rPr>
              <a:t>:text</a:t>
            </a:r>
            <a:r>
              <a:rPr lang="en-US" b="1" dirty="0">
                <a:solidFill>
                  <a:srgbClr val="0000FF"/>
                </a:solidFill>
                <a:latin typeface="Menlo-Bold" charset="0"/>
              </a:rPr>
              <a:t>=</a:t>
            </a:r>
            <a:r>
              <a:rPr lang="en-US" b="1" dirty="0">
                <a:solidFill>
                  <a:srgbClr val="118002"/>
                </a:solidFill>
                <a:latin typeface="Menlo-Bold" charset="0"/>
              </a:rPr>
              <a:t>"Align Top" </a:t>
            </a:r>
          </a:p>
          <a:p>
            <a:r>
              <a:rPr lang="fr-FR" dirty="0">
                <a:solidFill>
                  <a:srgbClr val="000000"/>
                </a:solidFill>
                <a:latin typeface="Menlo-Regular" charset="0"/>
              </a:rPr>
              <a:t>/&gt; </a:t>
            </a:r>
            <a:r>
              <a:rPr lang="fr-FR" dirty="0" smtClean="0">
                <a:solidFill>
                  <a:srgbClr val="000000"/>
                </a:solidFill>
                <a:latin typeface="Menlo-Regular" charset="0"/>
              </a:rPr>
              <a:t/>
            </a:r>
            <a:br>
              <a:rPr lang="fr-FR" dirty="0" smtClean="0">
                <a:solidFill>
                  <a:srgbClr val="000000"/>
                </a:solidFill>
                <a:latin typeface="Menlo-Regular" charset="0"/>
              </a:rPr>
            </a:br>
            <a:endParaRPr lang="fr-FR" dirty="0">
              <a:solidFill>
                <a:srgbClr val="000000"/>
              </a:solidFill>
              <a:latin typeface="Menlo-Regular" charset="0"/>
            </a:endParaRPr>
          </a:p>
          <a:p>
            <a:r>
              <a:rPr lang="fr-FR" dirty="0">
                <a:solidFill>
                  <a:srgbClr val="000000"/>
                </a:solidFill>
                <a:latin typeface="Menlo-Regular" charset="0"/>
              </a:rPr>
              <a:t> &lt;</a:t>
            </a:r>
            <a:r>
              <a:rPr lang="fr-FR" b="1" dirty="0" err="1">
                <a:solidFill>
                  <a:srgbClr val="000080"/>
                </a:solidFill>
                <a:latin typeface="Menlo-Bold" charset="0"/>
              </a:rPr>
              <a:t>Button</a:t>
            </a:r>
            <a:r>
              <a:rPr lang="fr-FR" b="1" dirty="0">
                <a:solidFill>
                  <a:srgbClr val="000080"/>
                </a:solidFill>
                <a:latin typeface="Menlo-Bold" charset="0"/>
              </a:rPr>
              <a:t>     </a:t>
            </a:r>
            <a:r>
              <a:rPr lang="fr-FR" b="1" dirty="0" err="1">
                <a:solidFill>
                  <a:srgbClr val="660E7A"/>
                </a:solidFill>
                <a:latin typeface="Menlo-Bold" charset="0"/>
              </a:rPr>
              <a:t>android</a:t>
            </a:r>
            <a:r>
              <a:rPr lang="fr-FR" b="1" dirty="0" err="1">
                <a:solidFill>
                  <a:srgbClr val="0000FF"/>
                </a:solidFill>
                <a:latin typeface="Menlo-Bold" charset="0"/>
              </a:rPr>
              <a:t>:id</a:t>
            </a:r>
            <a:r>
              <a:rPr lang="fr-FR" b="1" dirty="0">
                <a:solidFill>
                  <a:srgbClr val="0000FF"/>
                </a:solidFill>
                <a:latin typeface="Menlo-Bold" charset="0"/>
              </a:rPr>
              <a:t>=</a:t>
            </a:r>
            <a:r>
              <a:rPr lang="fr-FR" b="1" dirty="0">
                <a:solidFill>
                  <a:srgbClr val="118002"/>
                </a:solidFill>
                <a:latin typeface="Menlo-Bold" charset="0"/>
              </a:rPr>
              <a:t>"@+id/b2"     </a:t>
            </a:r>
            <a:r>
              <a:rPr lang="fr-FR" b="1" dirty="0" err="1">
                <a:solidFill>
                  <a:srgbClr val="660E7A"/>
                </a:solidFill>
                <a:latin typeface="Menlo-Bold" charset="0"/>
              </a:rPr>
              <a:t>android</a:t>
            </a:r>
            <a:r>
              <a:rPr lang="fr-FR" b="1" dirty="0" err="1">
                <a:solidFill>
                  <a:srgbClr val="0000FF"/>
                </a:solidFill>
                <a:latin typeface="Menlo-Bold" charset="0"/>
              </a:rPr>
              <a:t>:layout_width</a:t>
            </a:r>
            <a:r>
              <a:rPr lang="fr-FR" b="1" dirty="0">
                <a:solidFill>
                  <a:srgbClr val="0000FF"/>
                </a:solidFill>
                <a:latin typeface="Menlo-Bold" charset="0"/>
              </a:rPr>
              <a:t>=</a:t>
            </a:r>
            <a:r>
              <a:rPr lang="fr-FR" b="1" dirty="0">
                <a:solidFill>
                  <a:srgbClr val="118002"/>
                </a:solidFill>
                <a:latin typeface="Menlo-Bold" charset="0"/>
              </a:rPr>
              <a:t>"400dp"     </a:t>
            </a:r>
            <a:r>
              <a:rPr lang="fr-FR" b="1" dirty="0" err="1">
                <a:solidFill>
                  <a:srgbClr val="660E7A"/>
                </a:solidFill>
                <a:latin typeface="Menlo-Bold" charset="0"/>
              </a:rPr>
              <a:t>android</a:t>
            </a:r>
            <a:r>
              <a:rPr lang="fr-FR" b="1" dirty="0" err="1">
                <a:solidFill>
                  <a:srgbClr val="0000FF"/>
                </a:solidFill>
                <a:latin typeface="Menlo-Bold" charset="0"/>
              </a:rPr>
              <a:t>:layout_height</a:t>
            </a:r>
            <a:r>
              <a:rPr lang="fr-FR" b="1" dirty="0">
                <a:solidFill>
                  <a:srgbClr val="0000FF"/>
                </a:solidFill>
                <a:latin typeface="Menlo-Bold" charset="0"/>
              </a:rPr>
              <a:t>=</a:t>
            </a:r>
            <a:r>
              <a:rPr lang="fr-FR" b="1" dirty="0">
                <a:solidFill>
                  <a:srgbClr val="118002"/>
                </a:solidFill>
                <a:latin typeface="Menlo-Bold" charset="0"/>
              </a:rPr>
              <a:t>"250dp"     </a:t>
            </a:r>
            <a:r>
              <a:rPr lang="fr-FR" b="1" dirty="0" err="1">
                <a:solidFill>
                  <a:srgbClr val="660E7A"/>
                </a:solidFill>
                <a:latin typeface="Menlo-Bold" charset="0"/>
              </a:rPr>
              <a:t>android</a:t>
            </a:r>
            <a:r>
              <a:rPr lang="fr-FR" b="1" dirty="0" err="1">
                <a:solidFill>
                  <a:srgbClr val="0000FF"/>
                </a:solidFill>
                <a:latin typeface="Menlo-Bold" charset="0"/>
              </a:rPr>
              <a:t>:layout_centerInParent</a:t>
            </a:r>
            <a:r>
              <a:rPr lang="fr-FR" b="1" dirty="0">
                <a:solidFill>
                  <a:srgbClr val="0000FF"/>
                </a:solidFill>
                <a:latin typeface="Menlo-Bold" charset="0"/>
              </a:rPr>
              <a:t>=</a:t>
            </a:r>
            <a:r>
              <a:rPr lang="fr-FR" b="1" dirty="0">
                <a:solidFill>
                  <a:srgbClr val="118002"/>
                </a:solidFill>
                <a:latin typeface="Menlo-Bold" charset="0"/>
              </a:rPr>
              <a:t>"</a:t>
            </a:r>
            <a:r>
              <a:rPr lang="fr-FR" b="1" dirty="0" err="1">
                <a:solidFill>
                  <a:srgbClr val="118002"/>
                </a:solidFill>
                <a:latin typeface="Menlo-Bold" charset="0"/>
              </a:rPr>
              <a:t>true</a:t>
            </a:r>
            <a:r>
              <a:rPr lang="fr-FR" b="1" dirty="0">
                <a:solidFill>
                  <a:srgbClr val="118002"/>
                </a:solidFill>
                <a:latin typeface="Menlo-Bold" charset="0"/>
              </a:rPr>
              <a:t>"     </a:t>
            </a:r>
            <a:r>
              <a:rPr lang="fr-FR" b="1" dirty="0" err="1">
                <a:solidFill>
                  <a:srgbClr val="660E7A"/>
                </a:solidFill>
                <a:latin typeface="Menlo-Bold" charset="0"/>
              </a:rPr>
              <a:t>android</a:t>
            </a:r>
            <a:r>
              <a:rPr lang="fr-FR" b="1" dirty="0" err="1">
                <a:solidFill>
                  <a:srgbClr val="0000FF"/>
                </a:solidFill>
                <a:latin typeface="Menlo-Bold" charset="0"/>
              </a:rPr>
              <a:t>:backgroundTint</a:t>
            </a:r>
            <a:r>
              <a:rPr lang="fr-FR" b="1" dirty="0">
                <a:solidFill>
                  <a:srgbClr val="0000FF"/>
                </a:solidFill>
                <a:latin typeface="Menlo-Bold" charset="0"/>
              </a:rPr>
              <a:t>=</a:t>
            </a:r>
            <a:r>
              <a:rPr lang="fr-FR" b="1" dirty="0">
                <a:solidFill>
                  <a:srgbClr val="118002"/>
                </a:solidFill>
                <a:latin typeface="Menlo-Bold" charset="0"/>
              </a:rPr>
              <a:t>"@</a:t>
            </a:r>
            <a:r>
              <a:rPr lang="fr-FR" b="1" dirty="0" err="1">
                <a:solidFill>
                  <a:srgbClr val="118002"/>
                </a:solidFill>
                <a:latin typeface="Menlo-Bold" charset="0"/>
              </a:rPr>
              <a:t>android:color</a:t>
            </a:r>
            <a:r>
              <a:rPr lang="fr-FR" b="1" dirty="0">
                <a:solidFill>
                  <a:srgbClr val="118002"/>
                </a:solidFill>
                <a:latin typeface="Menlo-Bold" charset="0"/>
              </a:rPr>
              <a:t>/</a:t>
            </a:r>
            <a:r>
              <a:rPr lang="fr-FR" b="1" dirty="0" err="1">
                <a:solidFill>
                  <a:srgbClr val="118002"/>
                </a:solidFill>
                <a:latin typeface="Menlo-Bold" charset="0"/>
              </a:rPr>
              <a:t>holo_orange_dark</a:t>
            </a:r>
            <a:r>
              <a:rPr lang="fr-FR" b="1" dirty="0">
                <a:solidFill>
                  <a:srgbClr val="118002"/>
                </a:solidFill>
                <a:latin typeface="Menlo-Bold" charset="0"/>
              </a:rPr>
              <a:t>" </a:t>
            </a:r>
          </a:p>
          <a:p>
            <a:r>
              <a:rPr lang="fr-FR" dirty="0">
                <a:solidFill>
                  <a:srgbClr val="000000"/>
                </a:solidFill>
                <a:latin typeface="Menlo-Regular" charset="0"/>
              </a:rPr>
              <a:t>/&gt; </a:t>
            </a:r>
            <a:endParaRPr lang="fr-FR" b="1" dirty="0">
              <a:solidFill>
                <a:srgbClr val="000080"/>
              </a:solidFill>
              <a:latin typeface="Menlo-Bold" charset="0"/>
            </a:endParaRPr>
          </a:p>
          <a:p>
            <a:endParaRPr lang="fr-FR" dirty="0">
              <a:solidFill>
                <a:srgbClr val="000000"/>
              </a:solidFill>
              <a:latin typeface="Menlo-Regular" charset="0"/>
            </a:endParaRPr>
          </a:p>
        </p:txBody>
      </p:sp>
      <p:pic>
        <p:nvPicPr>
          <p:cNvPr id="3" name="Picture 2"/>
          <p:cNvPicPr>
            <a:picLocks noChangeAspect="1"/>
          </p:cNvPicPr>
          <p:nvPr/>
        </p:nvPicPr>
        <p:blipFill>
          <a:blip r:embed="rId2"/>
          <a:stretch>
            <a:fillRect/>
          </a:stretch>
        </p:blipFill>
        <p:spPr>
          <a:xfrm>
            <a:off x="8285466" y="990793"/>
            <a:ext cx="2844493" cy="4549395"/>
          </a:xfrm>
          <a:prstGeom prst="rect">
            <a:avLst/>
          </a:prstGeom>
        </p:spPr>
      </p:pic>
    </p:spTree>
    <p:extLst>
      <p:ext uri="{BB962C8B-B14F-4D97-AF65-F5344CB8AC3E}">
        <p14:creationId xmlns:p14="http://schemas.microsoft.com/office/powerpoint/2010/main" val="2141813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46647" y="344462"/>
            <a:ext cx="3026085" cy="646331"/>
          </a:xfrm>
          <a:prstGeom prst="rect">
            <a:avLst/>
          </a:prstGeom>
        </p:spPr>
        <p:txBody>
          <a:bodyPr wrap="none">
            <a:spAutoFit/>
          </a:bodyPr>
          <a:lstStyle/>
          <a:p>
            <a:r>
              <a:rPr lang="en-US" sz="3600" dirty="0"/>
              <a:t>Relative Layout</a:t>
            </a:r>
            <a:endParaRPr lang="en-US" sz="3600" dirty="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2577726" y="1229979"/>
            <a:ext cx="7121711" cy="5065858"/>
          </a:xfrm>
          <a:prstGeom prst="rect">
            <a:avLst/>
          </a:prstGeom>
        </p:spPr>
      </p:pic>
    </p:spTree>
    <p:extLst>
      <p:ext uri="{BB962C8B-B14F-4D97-AF65-F5344CB8AC3E}">
        <p14:creationId xmlns:p14="http://schemas.microsoft.com/office/powerpoint/2010/main" val="359632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15953" y="1667434"/>
            <a:ext cx="4616532" cy="3566833"/>
          </a:xfrm>
          <a:prstGeom prst="rect">
            <a:avLst/>
          </a:prstGeom>
        </p:spPr>
      </p:pic>
      <p:sp>
        <p:nvSpPr>
          <p:cNvPr id="7" name="Rectangle 6"/>
          <p:cNvSpPr/>
          <p:nvPr/>
        </p:nvSpPr>
        <p:spPr>
          <a:xfrm>
            <a:off x="4871378" y="487917"/>
            <a:ext cx="2215221" cy="646331"/>
          </a:xfrm>
          <a:prstGeom prst="rect">
            <a:avLst/>
          </a:prstGeom>
        </p:spPr>
        <p:txBody>
          <a:bodyPr wrap="square">
            <a:spAutoFit/>
          </a:bodyPr>
          <a:lstStyle/>
          <a:p>
            <a:pPr algn="ctr"/>
            <a:r>
              <a:rPr lang="en-US" sz="3600" dirty="0">
                <a:solidFill>
                  <a:srgbClr val="2F1A14"/>
                </a:solidFill>
                <a:latin typeface="Helvetica Neue" charset="0"/>
                <a:ea typeface="Helvetica Neue" charset="0"/>
                <a:cs typeface="Helvetica Neue" charset="0"/>
              </a:rPr>
              <a:t>Agenda</a:t>
            </a:r>
            <a:endParaRPr lang="en-US" sz="3600" dirty="0">
              <a:latin typeface="Helvetica Neue" charset="0"/>
              <a:ea typeface="Helvetica Neue" charset="0"/>
              <a:cs typeface="Helvetica Neue" charset="0"/>
            </a:endParaRPr>
          </a:p>
        </p:txBody>
      </p:sp>
      <p:sp>
        <p:nvSpPr>
          <p:cNvPr id="8" name="Rectangle 7"/>
          <p:cNvSpPr/>
          <p:nvPr/>
        </p:nvSpPr>
        <p:spPr>
          <a:xfrm>
            <a:off x="519953" y="1667434"/>
            <a:ext cx="6096000" cy="3539430"/>
          </a:xfrm>
          <a:prstGeom prst="rect">
            <a:avLst/>
          </a:prstGeom>
        </p:spPr>
        <p:txBody>
          <a:bodyPr>
            <a:spAutoFit/>
          </a:bodyPr>
          <a:lstStyle/>
          <a:p>
            <a:pPr>
              <a:buChar char="•"/>
            </a:pPr>
            <a:r>
              <a:rPr lang="en-US" sz="2800" dirty="0" smtClean="0">
                <a:solidFill>
                  <a:srgbClr val="2F1A14"/>
                </a:solidFill>
                <a:latin typeface="Helvetica Neue" charset="0"/>
                <a:ea typeface="Helvetica Neue" charset="0"/>
                <a:cs typeface="Helvetica Neue" charset="0"/>
              </a:rPr>
              <a:t>Android Studio structure</a:t>
            </a:r>
          </a:p>
          <a:p>
            <a:pPr>
              <a:buChar char="•"/>
            </a:pPr>
            <a:r>
              <a:rPr lang="en-US" sz="2800" dirty="0" smtClean="0">
                <a:solidFill>
                  <a:srgbClr val="2F1A14"/>
                </a:solidFill>
                <a:latin typeface="Helvetica Neue" charset="0"/>
                <a:ea typeface="Helvetica Neue" charset="0"/>
                <a:cs typeface="Helvetica Neue" charset="0"/>
              </a:rPr>
              <a:t>Create a new project</a:t>
            </a:r>
          </a:p>
          <a:p>
            <a:pPr>
              <a:buChar char="•"/>
            </a:pPr>
            <a:r>
              <a:rPr lang="en-US" sz="2800" dirty="0" smtClean="0">
                <a:solidFill>
                  <a:srgbClr val="2F1A14"/>
                </a:solidFill>
                <a:latin typeface="Helvetica Neue" charset="0"/>
                <a:ea typeface="Helvetica Neue" charset="0"/>
                <a:cs typeface="Helvetica Neue" charset="0"/>
              </a:rPr>
              <a:t>View </a:t>
            </a:r>
          </a:p>
          <a:p>
            <a:pPr>
              <a:buChar char="•"/>
            </a:pPr>
            <a:r>
              <a:rPr lang="en-US" sz="2800" dirty="0" smtClean="0">
                <a:solidFill>
                  <a:srgbClr val="2F1A14"/>
                </a:solidFill>
                <a:latin typeface="Helvetica Neue" charset="0"/>
                <a:ea typeface="Helvetica Neue" charset="0"/>
                <a:cs typeface="Helvetica Neue" charset="0"/>
              </a:rPr>
              <a:t>On click listener</a:t>
            </a:r>
          </a:p>
          <a:p>
            <a:pPr>
              <a:buChar char="•"/>
            </a:pPr>
            <a:r>
              <a:rPr lang="en-US" sz="2800" dirty="0" smtClean="0">
                <a:solidFill>
                  <a:srgbClr val="2F1A14"/>
                </a:solidFill>
                <a:latin typeface="Helvetica Neue" charset="0"/>
                <a:ea typeface="Helvetica Neue" charset="0"/>
                <a:cs typeface="Helvetica Neue" charset="0"/>
              </a:rPr>
              <a:t>Linear Layout</a:t>
            </a:r>
          </a:p>
          <a:p>
            <a:pPr>
              <a:buChar char="•"/>
            </a:pPr>
            <a:r>
              <a:rPr lang="en-US" sz="2800" dirty="0" smtClean="0">
                <a:solidFill>
                  <a:srgbClr val="2F1A14"/>
                </a:solidFill>
                <a:latin typeface="Helvetica Neue" charset="0"/>
                <a:ea typeface="Helvetica Neue" charset="0"/>
                <a:cs typeface="Helvetica Neue" charset="0"/>
              </a:rPr>
              <a:t>Relative Layout</a:t>
            </a:r>
          </a:p>
          <a:p>
            <a:pPr>
              <a:buChar char="•"/>
            </a:pPr>
            <a:r>
              <a:rPr lang="en-US" sz="2800" dirty="0" smtClean="0">
                <a:solidFill>
                  <a:srgbClr val="2F1A14"/>
                </a:solidFill>
                <a:latin typeface="Helvetica Neue" charset="0"/>
                <a:ea typeface="Helvetica Neue" charset="0"/>
                <a:cs typeface="Helvetica Neue" charset="0"/>
              </a:rPr>
              <a:t>Activity Life Cycle</a:t>
            </a:r>
          </a:p>
          <a:p>
            <a:pPr>
              <a:buChar char="•"/>
            </a:pPr>
            <a:r>
              <a:rPr lang="en-US" sz="2800" dirty="0" smtClean="0">
                <a:solidFill>
                  <a:srgbClr val="2F1A14"/>
                </a:solidFill>
                <a:latin typeface="Helvetica Neue" charset="0"/>
                <a:ea typeface="Helvetica Neue" charset="0"/>
                <a:cs typeface="Helvetica Neue" charset="0"/>
              </a:rPr>
              <a:t>Intent</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551567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25538" y="304120"/>
            <a:ext cx="3026085" cy="646331"/>
          </a:xfrm>
          <a:prstGeom prst="rect">
            <a:avLst/>
          </a:prstGeom>
        </p:spPr>
        <p:txBody>
          <a:bodyPr wrap="none">
            <a:spAutoFit/>
          </a:bodyPr>
          <a:lstStyle/>
          <a:p>
            <a:r>
              <a:rPr lang="en-US" sz="3600"/>
              <a:t>Relative Layout</a:t>
            </a:r>
            <a:endParaRPr lang="en-US" sz="3600" dirty="0">
              <a:solidFill>
                <a:srgbClr val="2F1A14"/>
              </a:solidFill>
              <a:latin typeface="Helvetica Neue" charset="0"/>
              <a:ea typeface="Helvetica Neue" charset="0"/>
              <a:cs typeface="Helvetica Neue" charset="0"/>
            </a:endParaRPr>
          </a:p>
        </p:txBody>
      </p:sp>
      <p:pic>
        <p:nvPicPr>
          <p:cNvPr id="3" name="Picture 2"/>
          <p:cNvPicPr>
            <a:picLocks noChangeAspect="1"/>
          </p:cNvPicPr>
          <p:nvPr/>
        </p:nvPicPr>
        <p:blipFill>
          <a:blip r:embed="rId2"/>
          <a:stretch>
            <a:fillRect/>
          </a:stretch>
        </p:blipFill>
        <p:spPr>
          <a:xfrm>
            <a:off x="3203299" y="1474351"/>
            <a:ext cx="5870565" cy="4872659"/>
          </a:xfrm>
          <a:prstGeom prst="rect">
            <a:avLst/>
          </a:prstGeom>
        </p:spPr>
      </p:pic>
    </p:spTree>
    <p:extLst>
      <p:ext uri="{BB962C8B-B14F-4D97-AF65-F5344CB8AC3E}">
        <p14:creationId xmlns:p14="http://schemas.microsoft.com/office/powerpoint/2010/main" val="329233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33201" y="384804"/>
            <a:ext cx="2363980" cy="646331"/>
          </a:xfrm>
          <a:prstGeom prst="rect">
            <a:avLst/>
          </a:prstGeom>
        </p:spPr>
        <p:txBody>
          <a:bodyPr wrap="none">
            <a:spAutoFit/>
          </a:bodyPr>
          <a:lstStyle/>
          <a:p>
            <a:r>
              <a:rPr lang="en-US" sz="3600"/>
              <a:t>Image View</a:t>
            </a:r>
            <a:endParaRPr lang="en-US" sz="3600" dirty="0" smtClean="0">
              <a:solidFill>
                <a:srgbClr val="2F1A14"/>
              </a:solidFill>
              <a:latin typeface="Helvetica Neue" charset="0"/>
              <a:ea typeface="Helvetica Neue" charset="0"/>
              <a:cs typeface="Helvetica Neue" charset="0"/>
            </a:endParaRPr>
          </a:p>
        </p:txBody>
      </p:sp>
      <p:pic>
        <p:nvPicPr>
          <p:cNvPr id="3" name="Picture 2"/>
          <p:cNvPicPr>
            <a:picLocks noChangeAspect="1"/>
          </p:cNvPicPr>
          <p:nvPr/>
        </p:nvPicPr>
        <p:blipFill>
          <a:blip r:embed="rId2"/>
          <a:stretch>
            <a:fillRect/>
          </a:stretch>
        </p:blipFill>
        <p:spPr>
          <a:xfrm>
            <a:off x="1785938" y="1499130"/>
            <a:ext cx="2524124" cy="4487332"/>
          </a:xfrm>
          <a:prstGeom prst="rect">
            <a:avLst/>
          </a:prstGeom>
        </p:spPr>
      </p:pic>
      <p:sp>
        <p:nvSpPr>
          <p:cNvPr id="5" name="Rectangle 4"/>
          <p:cNvSpPr/>
          <p:nvPr/>
        </p:nvSpPr>
        <p:spPr>
          <a:xfrm>
            <a:off x="6096000" y="2590324"/>
            <a:ext cx="6096000" cy="1477328"/>
          </a:xfrm>
          <a:prstGeom prst="rect">
            <a:avLst/>
          </a:prstGeom>
        </p:spPr>
        <p:txBody>
          <a:bodyPr>
            <a:spAutoFit/>
          </a:bodyPr>
          <a:lstStyle/>
          <a:p>
            <a:r>
              <a:rPr lang="en-US" dirty="0"/>
              <a:t>&lt;</a:t>
            </a:r>
            <a:r>
              <a:rPr lang="en-US" b="1" dirty="0" err="1">
                <a:solidFill>
                  <a:srgbClr val="000080"/>
                </a:solidFill>
              </a:rPr>
              <a:t>ImageView</a:t>
            </a:r>
            <a:r>
              <a:rPr lang="en-US" b="1" dirty="0">
                <a:solidFill>
                  <a:srgbClr val="000080"/>
                </a:solidFill>
              </a:rPr>
              <a:t/>
            </a:r>
            <a:br>
              <a:rPr lang="en-US" b="1" dirty="0">
                <a:solidFill>
                  <a:srgbClr val="000080"/>
                </a:solidFill>
              </a:rPr>
            </a:br>
            <a:r>
              <a:rPr lang="en-US" b="1" dirty="0">
                <a:solidFill>
                  <a:srgbClr val="000080"/>
                </a:solidFill>
              </a:rPr>
              <a:t>    </a:t>
            </a:r>
            <a:r>
              <a:rPr lang="en-US" b="1" dirty="0" err="1">
                <a:solidFill>
                  <a:srgbClr val="660E7A"/>
                </a:solidFill>
              </a:rPr>
              <a:t>android</a:t>
            </a:r>
            <a:r>
              <a:rPr lang="en-US" b="1" dirty="0" err="1">
                <a:solidFill>
                  <a:srgbClr val="0000FF"/>
                </a:solidFill>
              </a:rPr>
              <a:t>:layout_width</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:layout_height</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:src</a:t>
            </a:r>
            <a:r>
              <a:rPr lang="en-US" b="1" dirty="0">
                <a:solidFill>
                  <a:srgbClr val="0000FF"/>
                </a:solidFill>
              </a:rPr>
              <a:t>=</a:t>
            </a:r>
            <a:r>
              <a:rPr lang="en-US" b="1" dirty="0">
                <a:solidFill>
                  <a:srgbClr val="008000"/>
                </a:solidFill>
              </a:rPr>
              <a:t>"@</a:t>
            </a:r>
            <a:r>
              <a:rPr lang="en-US" b="1" dirty="0" err="1" smtClean="0">
                <a:solidFill>
                  <a:srgbClr val="008000"/>
                </a:solidFill>
              </a:rPr>
              <a:t>drawable</a:t>
            </a:r>
            <a:r>
              <a:rPr lang="en-US" b="1" dirty="0" smtClean="0">
                <a:solidFill>
                  <a:srgbClr val="008000"/>
                </a:solidFill>
              </a:rPr>
              <a:t>/</a:t>
            </a:r>
            <a:r>
              <a:rPr lang="en-US" b="1" dirty="0" err="1" smtClean="0">
                <a:solidFill>
                  <a:srgbClr val="008000"/>
                </a:solidFill>
              </a:rPr>
              <a:t>picname</a:t>
            </a:r>
            <a:r>
              <a:rPr lang="en-US" b="1" dirty="0" smtClean="0">
                <a:solidFill>
                  <a:srgbClr val="008000"/>
                </a:solidFill>
              </a:rPr>
              <a:t>"</a:t>
            </a:r>
            <a:r>
              <a:rPr lang="en-US" b="1" dirty="0">
                <a:solidFill>
                  <a:srgbClr val="008000"/>
                </a:solidFill>
              </a:rPr>
              <a:t/>
            </a:r>
            <a:br>
              <a:rPr lang="en-US" b="1" dirty="0">
                <a:solidFill>
                  <a:srgbClr val="008000"/>
                </a:solidFill>
              </a:rPr>
            </a:br>
            <a:r>
              <a:rPr lang="en-US" b="1" dirty="0">
                <a:solidFill>
                  <a:srgbClr val="008000"/>
                </a:solidFill>
              </a:rPr>
              <a:t>    </a:t>
            </a:r>
            <a:r>
              <a:rPr lang="en-US" dirty="0"/>
              <a:t>/&gt;</a:t>
            </a:r>
          </a:p>
        </p:txBody>
      </p:sp>
      <p:sp>
        <p:nvSpPr>
          <p:cNvPr id="6" name="TextBox 5"/>
          <p:cNvSpPr txBox="1"/>
          <p:nvPr/>
        </p:nvSpPr>
        <p:spPr>
          <a:xfrm>
            <a:off x="6229350" y="5229225"/>
            <a:ext cx="3825534" cy="369332"/>
          </a:xfrm>
          <a:prstGeom prst="rect">
            <a:avLst/>
          </a:prstGeom>
          <a:noFill/>
        </p:spPr>
        <p:txBody>
          <a:bodyPr wrap="none" rtlCol="0">
            <a:spAutoFit/>
          </a:bodyPr>
          <a:lstStyle/>
          <a:p>
            <a:r>
              <a:rPr lang="en-US" dirty="0" smtClean="0"/>
              <a:t>** .gif file type will not allow animated</a:t>
            </a:r>
            <a:endParaRPr lang="en-US" dirty="0"/>
          </a:p>
        </p:txBody>
      </p:sp>
    </p:spTree>
    <p:extLst>
      <p:ext uri="{BB962C8B-B14F-4D97-AF65-F5344CB8AC3E}">
        <p14:creationId xmlns:p14="http://schemas.microsoft.com/office/powerpoint/2010/main" val="841268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1930016"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Exercise</a:t>
            </a:r>
          </a:p>
        </p:txBody>
      </p:sp>
      <p:pic>
        <p:nvPicPr>
          <p:cNvPr id="2" name="Picture 1"/>
          <p:cNvPicPr>
            <a:picLocks noChangeAspect="1"/>
          </p:cNvPicPr>
          <p:nvPr/>
        </p:nvPicPr>
        <p:blipFill>
          <a:blip r:embed="rId2"/>
          <a:stretch>
            <a:fillRect/>
          </a:stretch>
        </p:blipFill>
        <p:spPr>
          <a:xfrm>
            <a:off x="510988" y="928543"/>
            <a:ext cx="2808360" cy="5445362"/>
          </a:xfrm>
          <a:prstGeom prst="rect">
            <a:avLst/>
          </a:prstGeom>
        </p:spPr>
      </p:pic>
      <p:sp>
        <p:nvSpPr>
          <p:cNvPr id="3" name="Rectangle 2"/>
          <p:cNvSpPr/>
          <p:nvPr/>
        </p:nvSpPr>
        <p:spPr>
          <a:xfrm>
            <a:off x="5197488" y="2567952"/>
            <a:ext cx="6096000" cy="1200329"/>
          </a:xfrm>
          <a:prstGeom prst="rect">
            <a:avLst/>
          </a:prstGeom>
        </p:spPr>
        <p:txBody>
          <a:bodyPr>
            <a:spAutoFit/>
          </a:bodyPr>
          <a:lstStyle/>
          <a:p>
            <a:pPr>
              <a:buChar char="1"/>
            </a:pPr>
            <a:r>
              <a:rPr lang="en-US" sz="3600" dirty="0" smtClean="0">
                <a:solidFill>
                  <a:srgbClr val="2F1A14"/>
                </a:solidFill>
                <a:latin typeface="Helvetica Neue" charset="0"/>
                <a:ea typeface="Helvetica Neue" charset="0"/>
                <a:cs typeface="Helvetica Neue" charset="0"/>
              </a:rPr>
              <a:t>. Pink </a:t>
            </a:r>
            <a:r>
              <a:rPr lang="en-US" sz="3600" dirty="0">
                <a:solidFill>
                  <a:srgbClr val="2F1A14"/>
                </a:solidFill>
                <a:latin typeface="Helvetica Neue" charset="0"/>
                <a:ea typeface="Helvetica Neue" charset="0"/>
                <a:cs typeface="Helvetica Neue" charset="0"/>
              </a:rPr>
              <a:t>zones (Linear*2)</a:t>
            </a:r>
          </a:p>
          <a:p>
            <a:pPr>
              <a:buChar char="2"/>
            </a:pPr>
            <a:r>
              <a:rPr lang="en-US" sz="3600" dirty="0" smtClean="0">
                <a:solidFill>
                  <a:srgbClr val="2F1A14"/>
                </a:solidFill>
                <a:latin typeface="Helvetica Neue" charset="0"/>
                <a:ea typeface="Helvetica Neue" charset="0"/>
                <a:cs typeface="Helvetica Neue" charset="0"/>
              </a:rPr>
              <a:t>. Green </a:t>
            </a:r>
            <a:r>
              <a:rPr lang="en-US" sz="3600" dirty="0">
                <a:solidFill>
                  <a:srgbClr val="2F1A14"/>
                </a:solidFill>
                <a:latin typeface="Helvetica Neue" charset="0"/>
                <a:ea typeface="Helvetica Neue" charset="0"/>
                <a:cs typeface="Helvetica Neue" charset="0"/>
              </a:rPr>
              <a:t>Button (Relative)</a:t>
            </a:r>
            <a:endParaRPr lang="en-US" sz="3600" dirty="0">
              <a:latin typeface="Helvetica Neue" charset="0"/>
              <a:ea typeface="Helvetica Neue" charset="0"/>
              <a:cs typeface="Helvetica Neue" charset="0"/>
            </a:endParaRPr>
          </a:p>
        </p:txBody>
      </p:sp>
    </p:spTree>
    <p:extLst>
      <p:ext uri="{BB962C8B-B14F-4D97-AF65-F5344CB8AC3E}">
        <p14:creationId xmlns:p14="http://schemas.microsoft.com/office/powerpoint/2010/main" val="1207725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88834" y="183097"/>
            <a:ext cx="2450671"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Scroll View</a:t>
            </a:r>
          </a:p>
        </p:txBody>
      </p:sp>
      <p:pic>
        <p:nvPicPr>
          <p:cNvPr id="9" name="Picture 8"/>
          <p:cNvPicPr>
            <a:picLocks noChangeAspect="1"/>
          </p:cNvPicPr>
          <p:nvPr/>
        </p:nvPicPr>
        <p:blipFill>
          <a:blip r:embed="rId2"/>
          <a:stretch>
            <a:fillRect/>
          </a:stretch>
        </p:blipFill>
        <p:spPr>
          <a:xfrm>
            <a:off x="1761563" y="990793"/>
            <a:ext cx="8105215" cy="5415275"/>
          </a:xfrm>
          <a:prstGeom prst="rect">
            <a:avLst/>
          </a:prstGeom>
        </p:spPr>
      </p:pic>
    </p:spTree>
    <p:extLst>
      <p:ext uri="{BB962C8B-B14F-4D97-AF65-F5344CB8AC3E}">
        <p14:creationId xmlns:p14="http://schemas.microsoft.com/office/powerpoint/2010/main" val="2727116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14876" y="331014"/>
            <a:ext cx="2450671" cy="646331"/>
          </a:xfrm>
          <a:prstGeom prst="rect">
            <a:avLst/>
          </a:prstGeom>
        </p:spPr>
        <p:txBody>
          <a:bodyPr wrap="none">
            <a:spAutoFit/>
          </a:bodyPr>
          <a:lstStyle/>
          <a:p>
            <a:r>
              <a:rPr lang="en-US" sz="3600">
                <a:solidFill>
                  <a:srgbClr val="2F1A14"/>
                </a:solidFill>
                <a:latin typeface="Helvetica Neue" charset="0"/>
                <a:ea typeface="Helvetica Neue" charset="0"/>
                <a:cs typeface="Helvetica Neue" charset="0"/>
              </a:rPr>
              <a:t>Scroll View</a:t>
            </a:r>
            <a:endParaRPr lang="en-US" sz="3600" dirty="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1053911" y="1700212"/>
            <a:ext cx="9372600" cy="4784445"/>
          </a:xfrm>
          <a:prstGeom prst="rect">
            <a:avLst/>
          </a:prstGeom>
        </p:spPr>
      </p:pic>
      <p:sp>
        <p:nvSpPr>
          <p:cNvPr id="3" name="TextBox 2"/>
          <p:cNvSpPr txBox="1"/>
          <p:nvPr/>
        </p:nvSpPr>
        <p:spPr>
          <a:xfrm>
            <a:off x="1814512" y="1211265"/>
            <a:ext cx="1156279" cy="369332"/>
          </a:xfrm>
          <a:prstGeom prst="rect">
            <a:avLst/>
          </a:prstGeom>
          <a:noFill/>
        </p:spPr>
        <p:txBody>
          <a:bodyPr wrap="none" rtlCol="0">
            <a:spAutoFit/>
          </a:bodyPr>
          <a:lstStyle/>
          <a:p>
            <a:r>
              <a:rPr lang="en-US" dirty="0" err="1" smtClean="0"/>
              <a:t>ScrollView</a:t>
            </a:r>
            <a:endParaRPr lang="en-US" dirty="0"/>
          </a:p>
        </p:txBody>
      </p:sp>
      <p:sp>
        <p:nvSpPr>
          <p:cNvPr id="5" name="TextBox 4"/>
          <p:cNvSpPr txBox="1"/>
          <p:nvPr/>
        </p:nvSpPr>
        <p:spPr>
          <a:xfrm>
            <a:off x="4511512" y="1225553"/>
            <a:ext cx="2121222" cy="369332"/>
          </a:xfrm>
          <a:prstGeom prst="rect">
            <a:avLst/>
          </a:prstGeom>
          <a:noFill/>
        </p:spPr>
        <p:txBody>
          <a:bodyPr wrap="none" rtlCol="0">
            <a:spAutoFit/>
          </a:bodyPr>
          <a:lstStyle/>
          <a:p>
            <a:r>
              <a:rPr lang="en-US" smtClean="0"/>
              <a:t>HorizontalScrollView</a:t>
            </a:r>
            <a:endParaRPr lang="en-US" dirty="0"/>
          </a:p>
        </p:txBody>
      </p:sp>
    </p:spTree>
    <p:extLst>
      <p:ext uri="{BB962C8B-B14F-4D97-AF65-F5344CB8AC3E}">
        <p14:creationId xmlns:p14="http://schemas.microsoft.com/office/powerpoint/2010/main" val="686522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4970" y="412538"/>
            <a:ext cx="3841180" cy="707886"/>
          </a:xfrm>
          <a:prstGeom prst="rect">
            <a:avLst/>
          </a:prstGeom>
        </p:spPr>
        <p:txBody>
          <a:bodyPr wrap="none">
            <a:spAutoFit/>
          </a:bodyPr>
          <a:lstStyle/>
          <a:p>
            <a:r>
              <a:rPr lang="en-US" sz="4000" smtClean="0">
                <a:solidFill>
                  <a:srgbClr val="2F1A14"/>
                </a:solidFill>
                <a:latin typeface="Helvetica Neue" charset="0"/>
                <a:ea typeface="Helvetica Neue" charset="0"/>
                <a:cs typeface="Helvetica Neue" charset="0"/>
              </a:rPr>
              <a:t>Margin/Padding</a:t>
            </a:r>
            <a:endParaRPr lang="en-US" sz="4000" dirty="0" smtClean="0">
              <a:solidFill>
                <a:srgbClr val="2F1A14"/>
              </a:solidFill>
              <a:latin typeface="Helvetica Neue" charset="0"/>
              <a:ea typeface="Helvetica Neue" charset="0"/>
              <a:cs typeface="Helvetica Neue" charset="0"/>
            </a:endParaRPr>
          </a:p>
        </p:txBody>
      </p:sp>
      <p:pic>
        <p:nvPicPr>
          <p:cNvPr id="6" name="Picture 5"/>
          <p:cNvPicPr>
            <a:picLocks noChangeAspect="1"/>
          </p:cNvPicPr>
          <p:nvPr/>
        </p:nvPicPr>
        <p:blipFill>
          <a:blip r:embed="rId2"/>
          <a:stretch>
            <a:fillRect/>
          </a:stretch>
        </p:blipFill>
        <p:spPr>
          <a:xfrm>
            <a:off x="3230560" y="1577198"/>
            <a:ext cx="6350000" cy="4876800"/>
          </a:xfrm>
          <a:prstGeom prst="rect">
            <a:avLst/>
          </a:prstGeom>
        </p:spPr>
      </p:pic>
      <p:pic>
        <p:nvPicPr>
          <p:cNvPr id="7" name="Picture 6"/>
          <p:cNvPicPr>
            <a:picLocks noChangeAspect="1"/>
          </p:cNvPicPr>
          <p:nvPr/>
        </p:nvPicPr>
        <p:blipFill>
          <a:blip r:embed="rId3"/>
          <a:stretch>
            <a:fillRect/>
          </a:stretch>
        </p:blipFill>
        <p:spPr>
          <a:xfrm>
            <a:off x="3871913" y="1264110"/>
            <a:ext cx="5113337" cy="2607802"/>
          </a:xfrm>
          <a:prstGeom prst="rect">
            <a:avLst/>
          </a:prstGeom>
        </p:spPr>
      </p:pic>
    </p:spTree>
    <p:extLst>
      <p:ext uri="{BB962C8B-B14F-4D97-AF65-F5344CB8AC3E}">
        <p14:creationId xmlns:p14="http://schemas.microsoft.com/office/powerpoint/2010/main" val="436133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4970" y="412538"/>
            <a:ext cx="3841180" cy="707886"/>
          </a:xfrm>
          <a:prstGeom prst="rect">
            <a:avLst/>
          </a:prstGeom>
        </p:spPr>
        <p:txBody>
          <a:bodyPr wrap="none">
            <a:spAutoFit/>
          </a:bodyPr>
          <a:lstStyle/>
          <a:p>
            <a:r>
              <a:rPr lang="en-US" sz="4000" smtClean="0">
                <a:solidFill>
                  <a:srgbClr val="2F1A14"/>
                </a:solidFill>
                <a:latin typeface="Helvetica Neue" charset="0"/>
                <a:ea typeface="Helvetica Neue" charset="0"/>
                <a:cs typeface="Helvetica Neue" charset="0"/>
              </a:rPr>
              <a:t>Margin/Padding</a:t>
            </a:r>
            <a:endParaRPr lang="en-US" sz="4000" dirty="0" smtClean="0">
              <a:solidFill>
                <a:srgbClr val="2F1A14"/>
              </a:solidFill>
              <a:latin typeface="Helvetica Neue" charset="0"/>
              <a:ea typeface="Helvetica Neue" charset="0"/>
              <a:cs typeface="Helvetica Neue" charset="0"/>
            </a:endParaRPr>
          </a:p>
        </p:txBody>
      </p:sp>
      <p:pic>
        <p:nvPicPr>
          <p:cNvPr id="3" name="Picture 2"/>
          <p:cNvPicPr>
            <a:picLocks noChangeAspect="1"/>
          </p:cNvPicPr>
          <p:nvPr/>
        </p:nvPicPr>
        <p:blipFill>
          <a:blip r:embed="rId2"/>
          <a:stretch>
            <a:fillRect/>
          </a:stretch>
        </p:blipFill>
        <p:spPr>
          <a:xfrm>
            <a:off x="262828" y="1456268"/>
            <a:ext cx="2756594" cy="4900612"/>
          </a:xfrm>
          <a:prstGeom prst="rect">
            <a:avLst/>
          </a:prstGeom>
        </p:spPr>
      </p:pic>
      <p:pic>
        <p:nvPicPr>
          <p:cNvPr id="5" name="Picture 4"/>
          <p:cNvPicPr>
            <a:picLocks noChangeAspect="1"/>
          </p:cNvPicPr>
          <p:nvPr/>
        </p:nvPicPr>
        <p:blipFill>
          <a:blip r:embed="rId3"/>
          <a:stretch>
            <a:fillRect/>
          </a:stretch>
        </p:blipFill>
        <p:spPr>
          <a:xfrm>
            <a:off x="3456373" y="1456268"/>
            <a:ext cx="2756595" cy="4900612"/>
          </a:xfrm>
          <a:prstGeom prst="rect">
            <a:avLst/>
          </a:prstGeom>
        </p:spPr>
      </p:pic>
      <p:sp>
        <p:nvSpPr>
          <p:cNvPr id="8" name="TextBox 7"/>
          <p:cNvSpPr txBox="1"/>
          <p:nvPr/>
        </p:nvSpPr>
        <p:spPr>
          <a:xfrm>
            <a:off x="981232" y="1086936"/>
            <a:ext cx="1319785" cy="369332"/>
          </a:xfrm>
          <a:prstGeom prst="rect">
            <a:avLst/>
          </a:prstGeom>
          <a:noFill/>
        </p:spPr>
        <p:txBody>
          <a:bodyPr wrap="none" rtlCol="0">
            <a:spAutoFit/>
          </a:bodyPr>
          <a:lstStyle/>
          <a:p>
            <a:r>
              <a:rPr lang="en-US" smtClean="0"/>
              <a:t>Default/0dp</a:t>
            </a:r>
            <a:endParaRPr lang="en-US" dirty="0"/>
          </a:p>
        </p:txBody>
      </p:sp>
      <p:sp>
        <p:nvSpPr>
          <p:cNvPr id="9" name="Rectangle 8"/>
          <p:cNvSpPr/>
          <p:nvPr/>
        </p:nvSpPr>
        <p:spPr>
          <a:xfrm>
            <a:off x="6654677" y="1271602"/>
            <a:ext cx="3889498" cy="5262979"/>
          </a:xfrm>
          <a:prstGeom prst="rect">
            <a:avLst/>
          </a:prstGeom>
        </p:spPr>
        <p:txBody>
          <a:bodyPr wrap="square">
            <a:spAutoFit/>
          </a:bodyPr>
          <a:lstStyle/>
          <a:p>
            <a:r>
              <a:rPr lang="en-US" sz="1400" dirty="0"/>
              <a:t>&lt;</a:t>
            </a:r>
            <a:r>
              <a:rPr lang="en-US" sz="1400" b="1" dirty="0" err="1">
                <a:solidFill>
                  <a:srgbClr val="000080"/>
                </a:solidFill>
              </a:rPr>
              <a:t>ImageView</a:t>
            </a:r>
            <a:r>
              <a:rPr lang="en-US" sz="1400" b="1" dirty="0">
                <a:solidFill>
                  <a:srgbClr val="000080"/>
                </a:solidFill>
              </a:rPr>
              <a:t/>
            </a:r>
            <a:br>
              <a:rPr lang="en-US" sz="1400" b="1" dirty="0">
                <a:solidFill>
                  <a:srgbClr val="000080"/>
                </a:solidFill>
              </a:rPr>
            </a:br>
            <a:r>
              <a:rPr lang="en-US" sz="1400" b="1" dirty="0">
                <a:solidFill>
                  <a:srgbClr val="000080"/>
                </a:solidFill>
              </a:rPr>
              <a:t>    </a:t>
            </a:r>
            <a:r>
              <a:rPr lang="en-US" sz="1400" b="1" dirty="0" err="1">
                <a:solidFill>
                  <a:srgbClr val="660E7A"/>
                </a:solidFill>
              </a:rPr>
              <a:t>android</a:t>
            </a:r>
            <a:r>
              <a:rPr lang="en-US" sz="1400" b="1" dirty="0" err="1">
                <a:solidFill>
                  <a:srgbClr val="0000FF"/>
                </a:solidFill>
              </a:rPr>
              <a:t>:layout_width</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:layout_height</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:id</a:t>
            </a:r>
            <a:r>
              <a:rPr lang="en-US" sz="1400" b="1" dirty="0">
                <a:solidFill>
                  <a:srgbClr val="0000FF"/>
                </a:solidFill>
              </a:rPr>
              <a:t>=</a:t>
            </a:r>
            <a:r>
              <a:rPr lang="en-US" sz="1400" b="1" dirty="0">
                <a:solidFill>
                  <a:srgbClr val="008000"/>
                </a:solidFill>
              </a:rPr>
              <a:t>"@+id/d1"</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:src</a:t>
            </a:r>
            <a:r>
              <a:rPr lang="en-US" sz="1400" b="1" dirty="0">
                <a:solidFill>
                  <a:srgbClr val="0000FF"/>
                </a:solidFill>
              </a:rPr>
              <a:t>=</a:t>
            </a:r>
            <a:r>
              <a:rPr lang="en-US" sz="1400" b="1" dirty="0">
                <a:solidFill>
                  <a:srgbClr val="008000"/>
                </a:solidFill>
              </a:rPr>
              <a:t>"@</a:t>
            </a:r>
            <a:r>
              <a:rPr lang="en-US" sz="1400" b="1" dirty="0" err="1" smtClean="0">
                <a:solidFill>
                  <a:srgbClr val="008000"/>
                </a:solidFill>
              </a:rPr>
              <a:t>drawable</a:t>
            </a:r>
            <a:r>
              <a:rPr lang="en-US" sz="1400" b="1" dirty="0" smtClean="0">
                <a:solidFill>
                  <a:srgbClr val="008000"/>
                </a:solidFill>
              </a:rPr>
              <a:t>/</a:t>
            </a:r>
            <a:r>
              <a:rPr lang="en-US" sz="1400" b="1" dirty="0" err="1" smtClean="0">
                <a:solidFill>
                  <a:srgbClr val="008000"/>
                </a:solidFill>
              </a:rPr>
              <a:t>troll_logo</a:t>
            </a:r>
            <a:r>
              <a:rPr lang="en-US" sz="1400" b="1" dirty="0" smtClean="0">
                <a:solidFill>
                  <a:srgbClr val="008000"/>
                </a:solidFill>
              </a:rPr>
              <a:t>”</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:padding</a:t>
            </a:r>
            <a:r>
              <a:rPr lang="en-US" sz="1400" b="1" dirty="0">
                <a:solidFill>
                  <a:srgbClr val="0000FF"/>
                </a:solidFill>
              </a:rPr>
              <a:t>=</a:t>
            </a:r>
            <a:r>
              <a:rPr lang="en-US" sz="1400" b="1" dirty="0">
                <a:solidFill>
                  <a:srgbClr val="008000"/>
                </a:solidFill>
              </a:rPr>
              <a:t>"</a:t>
            </a:r>
            <a:r>
              <a:rPr lang="en-US" sz="1400" b="1" dirty="0" smtClean="0">
                <a:solidFill>
                  <a:srgbClr val="008000"/>
                </a:solidFill>
              </a:rPr>
              <a:t>20dp”   </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dirty="0" smtClean="0"/>
              <a:t>/&gt;</a:t>
            </a:r>
            <a:r>
              <a:rPr lang="en-US" sz="1400" dirty="0"/>
              <a:t/>
            </a:r>
            <a:br>
              <a:rPr lang="en-US" sz="1400" dirty="0"/>
            </a:br>
            <a:r>
              <a:rPr lang="en-US" sz="1400" dirty="0"/>
              <a:t/>
            </a:r>
            <a:br>
              <a:rPr lang="en-US" sz="1400" dirty="0"/>
            </a:br>
            <a:r>
              <a:rPr lang="en-US" sz="1400" dirty="0"/>
              <a:t>&lt;</a:t>
            </a:r>
            <a:r>
              <a:rPr lang="en-US" sz="1400" b="1" dirty="0" err="1">
                <a:solidFill>
                  <a:srgbClr val="000080"/>
                </a:solidFill>
              </a:rPr>
              <a:t>ImageView</a:t>
            </a:r>
            <a:r>
              <a:rPr lang="en-US" sz="1400" b="1" dirty="0">
                <a:solidFill>
                  <a:srgbClr val="000080"/>
                </a:solidFill>
              </a:rPr>
              <a:t/>
            </a:r>
            <a:br>
              <a:rPr lang="en-US" sz="1400" b="1" dirty="0">
                <a:solidFill>
                  <a:srgbClr val="000080"/>
                </a:solidFill>
              </a:rPr>
            </a:br>
            <a:r>
              <a:rPr lang="en-US" sz="1400" b="1" dirty="0">
                <a:solidFill>
                  <a:srgbClr val="000080"/>
                </a:solidFill>
              </a:rPr>
              <a:t>    </a:t>
            </a:r>
            <a:r>
              <a:rPr lang="en-US" sz="1400" b="1" dirty="0" err="1">
                <a:solidFill>
                  <a:srgbClr val="660E7A"/>
                </a:solidFill>
              </a:rPr>
              <a:t>android</a:t>
            </a:r>
            <a:r>
              <a:rPr lang="en-US" sz="1400" b="1" dirty="0" err="1">
                <a:solidFill>
                  <a:srgbClr val="0000FF"/>
                </a:solidFill>
              </a:rPr>
              <a:t>:layout_width</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:layout_height</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:id</a:t>
            </a:r>
            <a:r>
              <a:rPr lang="en-US" sz="1400" b="1" dirty="0">
                <a:solidFill>
                  <a:srgbClr val="0000FF"/>
                </a:solidFill>
              </a:rPr>
              <a:t>=</a:t>
            </a:r>
            <a:r>
              <a:rPr lang="en-US" sz="1400" b="1" dirty="0">
                <a:solidFill>
                  <a:srgbClr val="008000"/>
                </a:solidFill>
              </a:rPr>
              <a:t>"@+id/d2"</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:src</a:t>
            </a:r>
            <a:r>
              <a:rPr lang="en-US" sz="1400" b="1" dirty="0">
                <a:solidFill>
                  <a:srgbClr val="0000FF"/>
                </a:solidFill>
              </a:rPr>
              <a:t>=</a:t>
            </a:r>
            <a:r>
              <a:rPr lang="en-US" sz="1400" b="1" dirty="0">
                <a:solidFill>
                  <a:srgbClr val="008000"/>
                </a:solidFill>
              </a:rPr>
              <a:t>"@</a:t>
            </a:r>
            <a:r>
              <a:rPr lang="en-US" sz="1400" b="1" dirty="0" err="1">
                <a:solidFill>
                  <a:srgbClr val="008000"/>
                </a:solidFill>
              </a:rPr>
              <a:t>drawable</a:t>
            </a:r>
            <a:r>
              <a:rPr lang="en-US" sz="1400" b="1" dirty="0">
                <a:solidFill>
                  <a:srgbClr val="008000"/>
                </a:solidFill>
              </a:rPr>
              <a:t>/</a:t>
            </a:r>
            <a:r>
              <a:rPr lang="en-US" sz="1400" b="1" dirty="0" err="1">
                <a:solidFill>
                  <a:srgbClr val="008000"/>
                </a:solidFill>
              </a:rPr>
              <a:t>troll_logo</a:t>
            </a:r>
            <a:r>
              <a:rPr lang="en-US" sz="1400" b="1" dirty="0">
                <a:solidFill>
                  <a:srgbClr val="008000"/>
                </a:solidFill>
              </a:rPr>
              <a:t>"</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:layout_toRightOf</a:t>
            </a:r>
            <a:r>
              <a:rPr lang="en-US" sz="1400" b="1" dirty="0">
                <a:solidFill>
                  <a:srgbClr val="0000FF"/>
                </a:solidFill>
              </a:rPr>
              <a:t>=</a:t>
            </a:r>
            <a:r>
              <a:rPr lang="en-US" sz="1400" b="1" dirty="0">
                <a:solidFill>
                  <a:srgbClr val="008000"/>
                </a:solidFill>
              </a:rPr>
              <a:t>"@id/d1"</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:layout_marginRight</a:t>
            </a:r>
            <a:r>
              <a:rPr lang="en-US" sz="1400" b="1" dirty="0">
                <a:solidFill>
                  <a:srgbClr val="0000FF"/>
                </a:solidFill>
              </a:rPr>
              <a:t>=</a:t>
            </a:r>
            <a:r>
              <a:rPr lang="en-US" sz="1400" b="1" dirty="0">
                <a:solidFill>
                  <a:srgbClr val="008000"/>
                </a:solidFill>
              </a:rPr>
              <a:t>"30dp"</a:t>
            </a:r>
            <a:br>
              <a:rPr lang="en-US" sz="1400" b="1" dirty="0">
                <a:solidFill>
                  <a:srgbClr val="008000"/>
                </a:solidFill>
              </a:rPr>
            </a:br>
            <a:r>
              <a:rPr lang="en-US" sz="1400" b="1" dirty="0">
                <a:solidFill>
                  <a:srgbClr val="008000"/>
                </a:solidFill>
              </a:rPr>
              <a:t>    </a:t>
            </a:r>
            <a:r>
              <a:rPr lang="en-US" sz="1400" dirty="0"/>
              <a:t>/&gt;</a:t>
            </a:r>
            <a:br>
              <a:rPr lang="en-US" sz="1400" dirty="0"/>
            </a:br>
            <a:r>
              <a:rPr lang="en-US" sz="1400" dirty="0"/>
              <a:t/>
            </a:r>
            <a:br>
              <a:rPr lang="en-US" sz="1400" dirty="0"/>
            </a:br>
            <a:r>
              <a:rPr lang="en-US" sz="1400" dirty="0"/>
              <a:t>&lt;</a:t>
            </a:r>
            <a:r>
              <a:rPr lang="en-US" sz="1400" b="1" dirty="0" err="1">
                <a:solidFill>
                  <a:srgbClr val="000080"/>
                </a:solidFill>
              </a:rPr>
              <a:t>ImageView</a:t>
            </a:r>
            <a:r>
              <a:rPr lang="en-US" sz="1400" b="1" dirty="0">
                <a:solidFill>
                  <a:srgbClr val="000080"/>
                </a:solidFill>
              </a:rPr>
              <a:t/>
            </a:r>
            <a:br>
              <a:rPr lang="en-US" sz="1400" b="1" dirty="0">
                <a:solidFill>
                  <a:srgbClr val="000080"/>
                </a:solidFill>
              </a:rPr>
            </a:br>
            <a:r>
              <a:rPr lang="en-US" sz="1400" b="1" dirty="0">
                <a:solidFill>
                  <a:srgbClr val="000080"/>
                </a:solidFill>
              </a:rPr>
              <a:t>    </a:t>
            </a:r>
            <a:r>
              <a:rPr lang="en-US" sz="1400" b="1" dirty="0" err="1">
                <a:solidFill>
                  <a:srgbClr val="660E7A"/>
                </a:solidFill>
              </a:rPr>
              <a:t>android</a:t>
            </a:r>
            <a:r>
              <a:rPr lang="en-US" sz="1400" b="1" dirty="0" err="1">
                <a:solidFill>
                  <a:srgbClr val="0000FF"/>
                </a:solidFill>
              </a:rPr>
              <a:t>:layout_width</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:layout_height</a:t>
            </a:r>
            <a:r>
              <a:rPr lang="en-US" sz="1400" b="1" dirty="0">
                <a:solidFill>
                  <a:srgbClr val="0000FF"/>
                </a:solidFill>
              </a:rPr>
              <a:t>=</a:t>
            </a:r>
            <a:r>
              <a:rPr lang="en-US" sz="1400" b="1" dirty="0">
                <a:solidFill>
                  <a:srgbClr val="008000"/>
                </a:solidFill>
              </a:rPr>
              <a:t>"110dp"</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:id</a:t>
            </a:r>
            <a:r>
              <a:rPr lang="en-US" sz="1400" b="1" dirty="0">
                <a:solidFill>
                  <a:srgbClr val="0000FF"/>
                </a:solidFill>
              </a:rPr>
              <a:t>=</a:t>
            </a:r>
            <a:r>
              <a:rPr lang="en-US" sz="1400" b="1" dirty="0">
                <a:solidFill>
                  <a:srgbClr val="008000"/>
                </a:solidFill>
              </a:rPr>
              <a:t>"@+id/d3"</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:src</a:t>
            </a:r>
            <a:r>
              <a:rPr lang="en-US" sz="1400" b="1" dirty="0">
                <a:solidFill>
                  <a:srgbClr val="0000FF"/>
                </a:solidFill>
              </a:rPr>
              <a:t>=</a:t>
            </a:r>
            <a:r>
              <a:rPr lang="en-US" sz="1400" b="1" dirty="0">
                <a:solidFill>
                  <a:srgbClr val="008000"/>
                </a:solidFill>
              </a:rPr>
              <a:t>"@</a:t>
            </a:r>
            <a:r>
              <a:rPr lang="en-US" sz="1400" b="1" dirty="0" err="1" smtClean="0">
                <a:solidFill>
                  <a:srgbClr val="008000"/>
                </a:solidFill>
              </a:rPr>
              <a:t>drawable</a:t>
            </a:r>
            <a:r>
              <a:rPr lang="en-US" sz="1400" b="1" dirty="0" smtClean="0">
                <a:solidFill>
                  <a:srgbClr val="008000"/>
                </a:solidFill>
              </a:rPr>
              <a:t>/</a:t>
            </a:r>
            <a:r>
              <a:rPr lang="en-US" sz="1400" b="1" dirty="0" err="1" smtClean="0">
                <a:solidFill>
                  <a:srgbClr val="008000"/>
                </a:solidFill>
              </a:rPr>
              <a:t>troll_logo</a:t>
            </a:r>
            <a:r>
              <a:rPr lang="en-US" sz="1400" b="1" dirty="0" smtClean="0">
                <a:solidFill>
                  <a:srgbClr val="008000"/>
                </a:solidFill>
              </a:rPr>
              <a:t>”</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b="1" dirty="0" err="1">
                <a:solidFill>
                  <a:srgbClr val="660E7A"/>
                </a:solidFill>
              </a:rPr>
              <a:t>android</a:t>
            </a:r>
            <a:r>
              <a:rPr lang="en-US" sz="1400" b="1" dirty="0" err="1">
                <a:solidFill>
                  <a:srgbClr val="0000FF"/>
                </a:solidFill>
              </a:rPr>
              <a:t>:layout_toRightOf</a:t>
            </a:r>
            <a:r>
              <a:rPr lang="en-US" sz="1400" b="1" dirty="0">
                <a:solidFill>
                  <a:srgbClr val="0000FF"/>
                </a:solidFill>
              </a:rPr>
              <a:t>=</a:t>
            </a:r>
            <a:r>
              <a:rPr lang="en-US" sz="1400" b="1" dirty="0">
                <a:solidFill>
                  <a:srgbClr val="008000"/>
                </a:solidFill>
              </a:rPr>
              <a:t>"@</a:t>
            </a:r>
            <a:r>
              <a:rPr lang="en-US" sz="1400" b="1" dirty="0" smtClean="0">
                <a:solidFill>
                  <a:srgbClr val="008000"/>
                </a:solidFill>
              </a:rPr>
              <a:t>id/d2”</a:t>
            </a:r>
            <a:r>
              <a:rPr lang="en-US" sz="1400" b="1" dirty="0">
                <a:solidFill>
                  <a:srgbClr val="008000"/>
                </a:solidFill>
              </a:rPr>
              <a:t/>
            </a:r>
            <a:br>
              <a:rPr lang="en-US" sz="1400" b="1" dirty="0">
                <a:solidFill>
                  <a:srgbClr val="008000"/>
                </a:solidFill>
              </a:rPr>
            </a:br>
            <a:r>
              <a:rPr lang="en-US" sz="1400" b="1" dirty="0">
                <a:solidFill>
                  <a:srgbClr val="008000"/>
                </a:solidFill>
              </a:rPr>
              <a:t>    </a:t>
            </a:r>
            <a:r>
              <a:rPr lang="en-US" sz="1400" dirty="0"/>
              <a:t>/&gt;</a:t>
            </a:r>
          </a:p>
        </p:txBody>
      </p:sp>
    </p:spTree>
    <p:extLst>
      <p:ext uri="{BB962C8B-B14F-4D97-AF65-F5344CB8AC3E}">
        <p14:creationId xmlns:p14="http://schemas.microsoft.com/office/powerpoint/2010/main" val="1077341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3543" y="398250"/>
            <a:ext cx="3264035" cy="707886"/>
          </a:xfrm>
          <a:prstGeom prst="rect">
            <a:avLst/>
          </a:prstGeom>
        </p:spPr>
        <p:txBody>
          <a:bodyPr wrap="none">
            <a:spAutoFit/>
          </a:bodyPr>
          <a:lstStyle/>
          <a:p>
            <a:r>
              <a:rPr lang="en-US" sz="4000" dirty="0" smtClean="0">
                <a:solidFill>
                  <a:srgbClr val="2F1A14"/>
                </a:solidFill>
                <a:latin typeface="Helvetica Neue" charset="0"/>
                <a:ea typeface="Helvetica Neue" charset="0"/>
                <a:cs typeface="Helvetica Neue" charset="0"/>
              </a:rPr>
              <a:t>Bind Widgets</a:t>
            </a:r>
          </a:p>
        </p:txBody>
      </p:sp>
      <p:sp>
        <p:nvSpPr>
          <p:cNvPr id="2" name="Rectangle 1"/>
          <p:cNvSpPr/>
          <p:nvPr/>
        </p:nvSpPr>
        <p:spPr>
          <a:xfrm>
            <a:off x="2123426" y="1867806"/>
            <a:ext cx="6832654" cy="646331"/>
          </a:xfrm>
          <a:prstGeom prst="rect">
            <a:avLst/>
          </a:prstGeom>
        </p:spPr>
        <p:txBody>
          <a:bodyPr wrap="square">
            <a:spAutoFit/>
          </a:bodyPr>
          <a:lstStyle/>
          <a:p>
            <a:r>
              <a:rPr lang="en-US" dirty="0" smtClean="0">
                <a:solidFill>
                  <a:srgbClr val="2F1A14"/>
                </a:solidFill>
                <a:latin typeface="Tahoma" charset="0"/>
              </a:rPr>
              <a:t>	Linking </a:t>
            </a:r>
            <a:r>
              <a:rPr lang="en-US" dirty="0">
                <a:solidFill>
                  <a:srgbClr val="2F1A14"/>
                </a:solidFill>
                <a:latin typeface="Tahoma" charset="0"/>
              </a:rPr>
              <a:t>between Java code and XML layout for editing property </a:t>
            </a:r>
            <a:r>
              <a:rPr lang="en-US" dirty="0" smtClean="0">
                <a:solidFill>
                  <a:srgbClr val="2F1A14"/>
                </a:solidFill>
                <a:latin typeface="Tahoma" charset="0"/>
              </a:rPr>
              <a:t>widgets, It can define on create state only</a:t>
            </a:r>
            <a:endParaRPr lang="en-US" dirty="0"/>
          </a:p>
        </p:txBody>
      </p:sp>
      <p:sp>
        <p:nvSpPr>
          <p:cNvPr id="5" name="Rectangle 4"/>
          <p:cNvSpPr/>
          <p:nvPr/>
        </p:nvSpPr>
        <p:spPr>
          <a:xfrm>
            <a:off x="2377053" y="3690144"/>
            <a:ext cx="8057014" cy="523220"/>
          </a:xfrm>
          <a:prstGeom prst="rect">
            <a:avLst/>
          </a:prstGeom>
        </p:spPr>
        <p:txBody>
          <a:bodyPr wrap="none">
            <a:spAutoFit/>
          </a:bodyPr>
          <a:lstStyle/>
          <a:p>
            <a:r>
              <a:rPr lang="en-US" sz="2800" dirty="0" smtClean="0">
                <a:solidFill>
                  <a:srgbClr val="000000"/>
                </a:solidFill>
                <a:latin typeface="Menlo-Regular" charset="0"/>
              </a:rPr>
              <a:t>(</a:t>
            </a:r>
            <a:r>
              <a:rPr lang="en-US" sz="2800" dirty="0" err="1" smtClean="0">
                <a:solidFill>
                  <a:schemeClr val="bg2">
                    <a:lumMod val="50000"/>
                  </a:schemeClr>
                </a:solidFill>
                <a:latin typeface="Menlo-Regular" charset="0"/>
              </a:rPr>
              <a:t>CastViewObject</a:t>
            </a:r>
            <a:r>
              <a:rPr lang="en-US" sz="2800" dirty="0" smtClean="0">
                <a:solidFill>
                  <a:srgbClr val="000000"/>
                </a:solidFill>
                <a:latin typeface="Menlo-Regular" charset="0"/>
              </a:rPr>
              <a:t>)</a:t>
            </a:r>
            <a:r>
              <a:rPr lang="en-US" sz="2800" dirty="0" err="1" smtClean="0">
                <a:solidFill>
                  <a:srgbClr val="000000"/>
                </a:solidFill>
                <a:latin typeface="Menlo-Regular" charset="0"/>
              </a:rPr>
              <a:t>findViewById</a:t>
            </a:r>
            <a:r>
              <a:rPr lang="en-US" dirty="0" smtClean="0">
                <a:solidFill>
                  <a:srgbClr val="000000"/>
                </a:solidFill>
                <a:latin typeface="Menlo-Regular" charset="0"/>
              </a:rPr>
              <a:t>(</a:t>
            </a:r>
            <a:r>
              <a:rPr lang="en-US" dirty="0" err="1" smtClean="0">
                <a:solidFill>
                  <a:srgbClr val="000000"/>
                </a:solidFill>
                <a:latin typeface="Menlo-Regular" charset="0"/>
              </a:rPr>
              <a:t>R.id.</a:t>
            </a:r>
            <a:r>
              <a:rPr lang="en-US" b="1" i="1" dirty="0" err="1" smtClean="0">
                <a:solidFill>
                  <a:srgbClr val="660E7A"/>
                </a:solidFill>
                <a:latin typeface="Menlo-BoldItalic" charset="0"/>
              </a:rPr>
              <a:t>xxxxx</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1172126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3543" y="398250"/>
            <a:ext cx="3264035" cy="707886"/>
          </a:xfrm>
          <a:prstGeom prst="rect">
            <a:avLst/>
          </a:prstGeom>
        </p:spPr>
        <p:txBody>
          <a:bodyPr wrap="none">
            <a:spAutoFit/>
          </a:bodyPr>
          <a:lstStyle/>
          <a:p>
            <a:r>
              <a:rPr lang="en-US" sz="4000" dirty="0" smtClean="0">
                <a:solidFill>
                  <a:srgbClr val="2F1A14"/>
                </a:solidFill>
                <a:latin typeface="Helvetica Neue" charset="0"/>
                <a:ea typeface="Helvetica Neue" charset="0"/>
                <a:cs typeface="Helvetica Neue" charset="0"/>
              </a:rPr>
              <a:t>Bind Widgets</a:t>
            </a:r>
          </a:p>
        </p:txBody>
      </p:sp>
      <p:sp>
        <p:nvSpPr>
          <p:cNvPr id="7" name="Rectangle 6"/>
          <p:cNvSpPr/>
          <p:nvPr/>
        </p:nvSpPr>
        <p:spPr>
          <a:xfrm>
            <a:off x="2683665" y="2146251"/>
            <a:ext cx="7443790" cy="3416320"/>
          </a:xfrm>
          <a:prstGeom prst="rect">
            <a:avLst/>
          </a:prstGeom>
        </p:spPr>
        <p:txBody>
          <a:bodyPr wrap="square">
            <a:spAutoFit/>
          </a:bodyPr>
          <a:lstStyle/>
          <a:p>
            <a:r>
              <a:rPr lang="en-US" sz="2400" dirty="0" smtClean="0">
                <a:solidFill>
                  <a:srgbClr val="808000"/>
                </a:solidFill>
              </a:rPr>
              <a:t>@Override</a:t>
            </a:r>
            <a:r>
              <a:rPr lang="en-US" sz="2400" dirty="0">
                <a:solidFill>
                  <a:srgbClr val="808000"/>
                </a:solidFill>
              </a:rPr>
              <a:t/>
            </a:r>
            <a:br>
              <a:rPr lang="en-US" sz="2400" dirty="0">
                <a:solidFill>
                  <a:srgbClr val="808000"/>
                </a:solidFill>
              </a:rPr>
            </a:br>
            <a:r>
              <a:rPr lang="en-US" sz="2400" b="1" dirty="0">
                <a:solidFill>
                  <a:srgbClr val="000080"/>
                </a:solidFill>
              </a:rPr>
              <a:t>protected void </a:t>
            </a:r>
            <a:r>
              <a:rPr lang="en-US" sz="2400" dirty="0" err="1"/>
              <a:t>onCreate</a:t>
            </a:r>
            <a:r>
              <a:rPr lang="en-US" sz="2400" dirty="0"/>
              <a:t>(Bundle </a:t>
            </a:r>
            <a:r>
              <a:rPr lang="en-US" sz="2400" dirty="0" err="1"/>
              <a:t>savedInstanceState</a:t>
            </a:r>
            <a:r>
              <a:rPr lang="en-US" sz="2400" dirty="0"/>
              <a:t>) {</a:t>
            </a:r>
            <a:br>
              <a:rPr lang="en-US" sz="2400" dirty="0"/>
            </a:br>
            <a:r>
              <a:rPr lang="en-US" sz="2400" dirty="0"/>
              <a:t>    </a:t>
            </a:r>
            <a:r>
              <a:rPr lang="en-US" sz="2400" b="1" dirty="0" err="1">
                <a:solidFill>
                  <a:srgbClr val="000080"/>
                </a:solidFill>
              </a:rPr>
              <a:t>super</a:t>
            </a:r>
            <a:r>
              <a:rPr lang="en-US" sz="2400" dirty="0" err="1"/>
              <a:t>.onCreate</a:t>
            </a:r>
            <a:r>
              <a:rPr lang="en-US" sz="2400" dirty="0"/>
              <a:t>(</a:t>
            </a:r>
            <a:r>
              <a:rPr lang="en-US" sz="2400" dirty="0" err="1"/>
              <a:t>savedInstanceState</a:t>
            </a:r>
            <a:r>
              <a:rPr lang="en-US" sz="2400" dirty="0"/>
              <a:t>);</a:t>
            </a:r>
            <a:br>
              <a:rPr lang="en-US" sz="2400" dirty="0"/>
            </a:br>
            <a:r>
              <a:rPr lang="en-US" sz="2400" dirty="0"/>
              <a:t>    </a:t>
            </a:r>
            <a:r>
              <a:rPr lang="en-US" sz="2400" dirty="0" err="1"/>
              <a:t>setContentView</a:t>
            </a:r>
            <a:r>
              <a:rPr lang="en-US" sz="2400" dirty="0"/>
              <a:t>(</a:t>
            </a:r>
            <a:r>
              <a:rPr lang="en-US" sz="2400" dirty="0" err="1"/>
              <a:t>R.layout.</a:t>
            </a:r>
            <a:r>
              <a:rPr lang="en-US" sz="2400" b="1" i="1" dirty="0" err="1">
                <a:solidFill>
                  <a:srgbClr val="660E7A"/>
                </a:solidFill>
              </a:rPr>
              <a:t>activity_main</a:t>
            </a:r>
            <a:r>
              <a:rPr lang="en-US" sz="2400" dirty="0"/>
              <a:t>);</a:t>
            </a:r>
            <a:br>
              <a:rPr lang="en-US" sz="2400" dirty="0"/>
            </a:br>
            <a:endParaRPr lang="en-US" sz="2400" dirty="0" smtClean="0"/>
          </a:p>
          <a:p>
            <a:r>
              <a:rPr lang="en-US" sz="2400" b="1" dirty="0" smtClean="0"/>
              <a:t>    </a:t>
            </a:r>
            <a:r>
              <a:rPr lang="en-US" sz="2400" dirty="0" err="1"/>
              <a:t>EditText</a:t>
            </a:r>
            <a:r>
              <a:rPr lang="en-US" sz="2400" dirty="0"/>
              <a:t> </a:t>
            </a:r>
            <a:r>
              <a:rPr lang="en-US" sz="2400" b="1" dirty="0" err="1" smtClean="0"/>
              <a:t>userText</a:t>
            </a:r>
            <a:r>
              <a:rPr lang="en-US" sz="2400" b="1" dirty="0" smtClean="0"/>
              <a:t> </a:t>
            </a:r>
            <a:r>
              <a:rPr lang="en-US" sz="2400" dirty="0"/>
              <a:t>= (</a:t>
            </a:r>
            <a:r>
              <a:rPr lang="en-US" sz="2400" dirty="0" err="1"/>
              <a:t>EditText</a:t>
            </a:r>
            <a:r>
              <a:rPr lang="en-US" sz="2400" dirty="0"/>
              <a:t>) </a:t>
            </a:r>
            <a:r>
              <a:rPr lang="en-US" sz="2400" dirty="0" smtClean="0"/>
              <a:t>           </a:t>
            </a:r>
          </a:p>
          <a:p>
            <a:r>
              <a:rPr lang="en-US" sz="2400" dirty="0"/>
              <a:t> </a:t>
            </a:r>
            <a:r>
              <a:rPr lang="en-US" sz="2400" dirty="0" smtClean="0"/>
              <a:t>   </a:t>
            </a:r>
            <a:r>
              <a:rPr lang="en-US" sz="2400" dirty="0" err="1" smtClean="0"/>
              <a:t>findViewById</a:t>
            </a:r>
            <a:r>
              <a:rPr lang="en-US" sz="2400" dirty="0" smtClean="0"/>
              <a:t>(</a:t>
            </a:r>
            <a:r>
              <a:rPr lang="en-US" sz="2400" dirty="0" err="1" smtClean="0"/>
              <a:t>R.id.</a:t>
            </a:r>
            <a:r>
              <a:rPr lang="en-US" sz="2400" b="1" i="1" dirty="0" err="1" smtClean="0"/>
              <a:t>userText</a:t>
            </a:r>
            <a:r>
              <a:rPr lang="en-US" sz="2400" dirty="0"/>
              <a:t>);</a:t>
            </a:r>
            <a:br>
              <a:rPr lang="en-US" sz="2400" dirty="0"/>
            </a:br>
            <a:r>
              <a:rPr lang="en-US" sz="2400" dirty="0"/>
              <a:t/>
            </a:r>
            <a:br>
              <a:rPr lang="en-US" sz="2400" dirty="0"/>
            </a:br>
            <a:r>
              <a:rPr lang="en-US" sz="2400" dirty="0"/>
              <a:t>}</a:t>
            </a:r>
          </a:p>
        </p:txBody>
      </p:sp>
    </p:spTree>
    <p:extLst>
      <p:ext uri="{BB962C8B-B14F-4D97-AF65-F5344CB8AC3E}">
        <p14:creationId xmlns:p14="http://schemas.microsoft.com/office/powerpoint/2010/main" val="1762752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3543" y="398250"/>
            <a:ext cx="3264035" cy="707886"/>
          </a:xfrm>
          <a:prstGeom prst="rect">
            <a:avLst/>
          </a:prstGeom>
        </p:spPr>
        <p:txBody>
          <a:bodyPr wrap="none">
            <a:spAutoFit/>
          </a:bodyPr>
          <a:lstStyle/>
          <a:p>
            <a:r>
              <a:rPr lang="en-US" sz="4000" dirty="0" smtClean="0">
                <a:solidFill>
                  <a:srgbClr val="2F1A14"/>
                </a:solidFill>
                <a:latin typeface="Helvetica Neue" charset="0"/>
                <a:ea typeface="Helvetica Neue" charset="0"/>
                <a:cs typeface="Helvetica Neue" charset="0"/>
              </a:rPr>
              <a:t>Bind Widgets</a:t>
            </a:r>
          </a:p>
        </p:txBody>
      </p:sp>
      <p:sp>
        <p:nvSpPr>
          <p:cNvPr id="7" name="Rectangle 6"/>
          <p:cNvSpPr/>
          <p:nvPr/>
        </p:nvSpPr>
        <p:spPr>
          <a:xfrm>
            <a:off x="2855115" y="1789064"/>
            <a:ext cx="7100890" cy="4093428"/>
          </a:xfrm>
          <a:prstGeom prst="rect">
            <a:avLst/>
          </a:prstGeom>
        </p:spPr>
        <p:txBody>
          <a:bodyPr wrap="square">
            <a:spAutoFit/>
          </a:bodyPr>
          <a:lstStyle/>
          <a:p>
            <a:r>
              <a:rPr lang="en-US" sz="2000" dirty="0" smtClean="0">
                <a:solidFill>
                  <a:srgbClr val="808000"/>
                </a:solidFill>
              </a:rPr>
              <a:t>@</a:t>
            </a:r>
            <a:r>
              <a:rPr lang="en-US" sz="2000" dirty="0">
                <a:solidFill>
                  <a:srgbClr val="808000"/>
                </a:solidFill>
              </a:rPr>
              <a:t>Override</a:t>
            </a:r>
            <a:br>
              <a:rPr lang="en-US" sz="2000" dirty="0">
                <a:solidFill>
                  <a:srgbClr val="808000"/>
                </a:solidFill>
              </a:rPr>
            </a:br>
            <a:r>
              <a:rPr lang="en-US" sz="2000" b="1" dirty="0">
                <a:solidFill>
                  <a:srgbClr val="000080"/>
                </a:solidFill>
              </a:rPr>
              <a:t>protected void </a:t>
            </a:r>
            <a:r>
              <a:rPr lang="en-US" sz="2000" dirty="0" err="1"/>
              <a:t>onCreate</a:t>
            </a:r>
            <a:r>
              <a:rPr lang="en-US" sz="2000" dirty="0"/>
              <a:t>(Bundle </a:t>
            </a:r>
            <a:r>
              <a:rPr lang="en-US" sz="2000" dirty="0" err="1"/>
              <a:t>savedInstanceState</a:t>
            </a:r>
            <a:r>
              <a:rPr lang="en-US" sz="2000" dirty="0"/>
              <a:t>) {</a:t>
            </a:r>
            <a:br>
              <a:rPr lang="en-US" sz="2000" dirty="0"/>
            </a:br>
            <a:r>
              <a:rPr lang="en-US" sz="2000" dirty="0"/>
              <a:t>    </a:t>
            </a:r>
            <a:r>
              <a:rPr lang="en-US" sz="2000" b="1" dirty="0" err="1">
                <a:solidFill>
                  <a:srgbClr val="000080"/>
                </a:solidFill>
              </a:rPr>
              <a:t>super</a:t>
            </a:r>
            <a:r>
              <a:rPr lang="en-US" sz="2000" dirty="0" err="1"/>
              <a:t>.onCreate</a:t>
            </a:r>
            <a:r>
              <a:rPr lang="en-US" sz="2000" dirty="0"/>
              <a:t>(</a:t>
            </a:r>
            <a:r>
              <a:rPr lang="en-US" sz="2000" dirty="0" err="1"/>
              <a:t>savedInstanceState</a:t>
            </a:r>
            <a:r>
              <a:rPr lang="en-US" sz="2000" dirty="0"/>
              <a:t>);</a:t>
            </a:r>
            <a:br>
              <a:rPr lang="en-US" sz="2000" dirty="0"/>
            </a:br>
            <a:r>
              <a:rPr lang="en-US" sz="2000" dirty="0"/>
              <a:t>    </a:t>
            </a:r>
            <a:r>
              <a:rPr lang="en-US" sz="2000" dirty="0" err="1"/>
              <a:t>setContentView</a:t>
            </a:r>
            <a:r>
              <a:rPr lang="en-US" sz="2000" dirty="0"/>
              <a:t>(</a:t>
            </a:r>
            <a:r>
              <a:rPr lang="en-US" sz="2000" dirty="0" err="1"/>
              <a:t>R.layout.</a:t>
            </a:r>
            <a:r>
              <a:rPr lang="en-US" sz="2000" b="1" i="1" dirty="0" err="1">
                <a:solidFill>
                  <a:srgbClr val="660E7A"/>
                </a:solidFill>
              </a:rPr>
              <a:t>activity_main</a:t>
            </a:r>
            <a:r>
              <a:rPr lang="en-US" sz="2000" dirty="0"/>
              <a:t>);</a:t>
            </a:r>
            <a:br>
              <a:rPr lang="en-US" sz="2000" dirty="0"/>
            </a:br>
            <a:endParaRPr lang="en-US" sz="2000" dirty="0" smtClean="0"/>
          </a:p>
          <a:p>
            <a:r>
              <a:rPr lang="en-US" sz="2000" b="1" dirty="0" smtClean="0"/>
              <a:t>    userText1 </a:t>
            </a:r>
            <a:r>
              <a:rPr lang="en-US" sz="2000" dirty="0"/>
              <a:t>= (</a:t>
            </a:r>
            <a:r>
              <a:rPr lang="en-US" sz="2000" dirty="0" err="1"/>
              <a:t>EditText</a:t>
            </a:r>
            <a:r>
              <a:rPr lang="en-US" sz="2000" dirty="0"/>
              <a:t>) </a:t>
            </a:r>
            <a:r>
              <a:rPr lang="en-US" sz="2000" dirty="0" err="1" smtClean="0"/>
              <a:t>findViewById</a:t>
            </a:r>
            <a:r>
              <a:rPr lang="en-US" sz="2000" dirty="0" smtClean="0"/>
              <a:t>(R.id.</a:t>
            </a:r>
            <a:r>
              <a:rPr lang="en-US" sz="2000" b="1" i="1" dirty="0" smtClean="0"/>
              <a:t>userText1</a:t>
            </a:r>
            <a:r>
              <a:rPr lang="en-US" sz="2000" dirty="0" smtClean="0"/>
              <a:t>);</a:t>
            </a:r>
            <a:r>
              <a:rPr lang="en-US" sz="2000" dirty="0"/>
              <a:t/>
            </a:r>
            <a:br>
              <a:rPr lang="en-US" sz="2000" dirty="0"/>
            </a:br>
            <a:r>
              <a:rPr lang="en-US" sz="2000" dirty="0" smtClean="0"/>
              <a:t>    </a:t>
            </a:r>
            <a:r>
              <a:rPr lang="en-US" sz="2000" b="1" dirty="0" smtClean="0"/>
              <a:t>userText2 </a:t>
            </a:r>
            <a:r>
              <a:rPr lang="en-US" sz="2000" dirty="0"/>
              <a:t>= (</a:t>
            </a:r>
            <a:r>
              <a:rPr lang="en-US" sz="2000" dirty="0" err="1"/>
              <a:t>EditText</a:t>
            </a:r>
            <a:r>
              <a:rPr lang="en-US" sz="2000" dirty="0"/>
              <a:t>) </a:t>
            </a:r>
            <a:r>
              <a:rPr lang="en-US" sz="2000" dirty="0" err="1" smtClean="0"/>
              <a:t>findViewById</a:t>
            </a:r>
            <a:r>
              <a:rPr lang="en-US" sz="2000" dirty="0" smtClean="0"/>
              <a:t>(R.id.</a:t>
            </a:r>
            <a:r>
              <a:rPr lang="en-US" sz="2000" b="1" i="1" dirty="0" smtClean="0"/>
              <a:t>userText2</a:t>
            </a:r>
            <a:r>
              <a:rPr lang="en-US" sz="2000" dirty="0" smtClean="0"/>
              <a:t>);</a:t>
            </a:r>
            <a:r>
              <a:rPr lang="en-US" sz="2000" dirty="0"/>
              <a:t/>
            </a:r>
            <a:br>
              <a:rPr lang="en-US" sz="2000" dirty="0"/>
            </a:br>
            <a:r>
              <a:rPr lang="en-US" sz="2000" dirty="0" smtClean="0"/>
              <a:t>    </a:t>
            </a:r>
            <a:r>
              <a:rPr lang="en-US" sz="2000" b="1" dirty="0" smtClean="0"/>
              <a:t>userText3 </a:t>
            </a:r>
            <a:r>
              <a:rPr lang="en-US" sz="2000" dirty="0"/>
              <a:t>= (</a:t>
            </a:r>
            <a:r>
              <a:rPr lang="en-US" sz="2000" dirty="0" err="1"/>
              <a:t>EditText</a:t>
            </a:r>
            <a:r>
              <a:rPr lang="en-US" sz="2000" dirty="0"/>
              <a:t>) </a:t>
            </a:r>
            <a:r>
              <a:rPr lang="en-US" sz="2000" dirty="0" err="1" smtClean="0"/>
              <a:t>findViewById</a:t>
            </a:r>
            <a:r>
              <a:rPr lang="en-US" sz="2000" dirty="0" smtClean="0"/>
              <a:t>(R.id.</a:t>
            </a:r>
            <a:r>
              <a:rPr lang="en-US" sz="2000" b="1" i="1" dirty="0" smtClean="0"/>
              <a:t>userText3</a:t>
            </a:r>
            <a:r>
              <a:rPr lang="en-US" sz="2000" dirty="0" smtClean="0"/>
              <a:t>);</a:t>
            </a:r>
            <a:r>
              <a:rPr lang="en-US" sz="2000" dirty="0"/>
              <a:t/>
            </a:r>
            <a:br>
              <a:rPr lang="en-US" sz="2000" dirty="0"/>
            </a:br>
            <a:r>
              <a:rPr lang="en-US" sz="2000" dirty="0" smtClean="0"/>
              <a:t>    </a:t>
            </a:r>
            <a:r>
              <a:rPr lang="en-US" sz="2000" b="1" dirty="0" smtClean="0"/>
              <a:t>userText4 </a:t>
            </a:r>
            <a:r>
              <a:rPr lang="en-US" sz="2000" dirty="0"/>
              <a:t>= (</a:t>
            </a:r>
            <a:r>
              <a:rPr lang="en-US" sz="2000" dirty="0" err="1"/>
              <a:t>EditText</a:t>
            </a:r>
            <a:r>
              <a:rPr lang="en-US" sz="2000" dirty="0"/>
              <a:t>) </a:t>
            </a:r>
            <a:r>
              <a:rPr lang="en-US" sz="2000" dirty="0" err="1" smtClean="0"/>
              <a:t>findViewById</a:t>
            </a:r>
            <a:r>
              <a:rPr lang="en-US" sz="2000" dirty="0" smtClean="0"/>
              <a:t>(R.id.</a:t>
            </a:r>
            <a:r>
              <a:rPr lang="en-US" sz="2000" b="1" i="1" dirty="0" smtClean="0"/>
              <a:t>userText4</a:t>
            </a:r>
            <a:r>
              <a:rPr lang="en-US" sz="2000" dirty="0" smtClean="0"/>
              <a:t>);</a:t>
            </a:r>
            <a:r>
              <a:rPr lang="en-US" sz="2000" dirty="0"/>
              <a:t/>
            </a:r>
            <a:br>
              <a:rPr lang="en-US" sz="2000" dirty="0"/>
            </a:br>
            <a:r>
              <a:rPr lang="en-US" sz="2000" dirty="0" smtClean="0"/>
              <a:t>            :                  :                      :                     :</a:t>
            </a:r>
            <a:br>
              <a:rPr lang="en-US" sz="2000" dirty="0" smtClean="0"/>
            </a:br>
            <a:r>
              <a:rPr lang="en-US" sz="2000" dirty="0" smtClean="0"/>
              <a:t>    </a:t>
            </a:r>
            <a:r>
              <a:rPr lang="en-US" sz="2000" b="1" dirty="0" smtClean="0"/>
              <a:t>userText100 </a:t>
            </a:r>
            <a:r>
              <a:rPr lang="en-US" sz="2000" dirty="0"/>
              <a:t>= (</a:t>
            </a:r>
            <a:r>
              <a:rPr lang="en-US" sz="2000" dirty="0" err="1"/>
              <a:t>EditText</a:t>
            </a:r>
            <a:r>
              <a:rPr lang="en-US" sz="2000" dirty="0"/>
              <a:t>) </a:t>
            </a:r>
            <a:r>
              <a:rPr lang="en-US" sz="2000" dirty="0" err="1" smtClean="0"/>
              <a:t>findViewById</a:t>
            </a:r>
            <a:r>
              <a:rPr lang="en-US" sz="2000" dirty="0" smtClean="0"/>
              <a:t>(R.id.</a:t>
            </a:r>
            <a:r>
              <a:rPr lang="en-US" sz="2000" b="1" i="1" dirty="0" smtClean="0"/>
              <a:t>userText100</a:t>
            </a:r>
            <a:r>
              <a:rPr lang="en-US" sz="2000" dirty="0" smtClean="0"/>
              <a:t>);</a:t>
            </a:r>
            <a:r>
              <a:rPr lang="en-US" sz="2000" dirty="0"/>
              <a:t/>
            </a:r>
            <a:br>
              <a:rPr lang="en-US" sz="2000" dirty="0"/>
            </a:br>
            <a:r>
              <a:rPr lang="en-US" sz="2000" dirty="0"/>
              <a:t/>
            </a:r>
            <a:br>
              <a:rPr lang="en-US" sz="2000" dirty="0"/>
            </a:br>
            <a:r>
              <a:rPr lang="en-US" sz="2000" dirty="0"/>
              <a:t>}</a:t>
            </a:r>
          </a:p>
        </p:txBody>
      </p:sp>
    </p:spTree>
    <p:extLst>
      <p:ext uri="{BB962C8B-B14F-4D97-AF65-F5344CB8AC3E}">
        <p14:creationId xmlns:p14="http://schemas.microsoft.com/office/powerpoint/2010/main" val="694465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53734" y="1102658"/>
            <a:ext cx="3171734" cy="5305985"/>
          </a:xfrm>
          <a:prstGeom prst="rect">
            <a:avLst/>
          </a:prstGeom>
        </p:spPr>
      </p:pic>
      <p:sp>
        <p:nvSpPr>
          <p:cNvPr id="6" name="TextBox 5"/>
          <p:cNvSpPr txBox="1"/>
          <p:nvPr/>
        </p:nvSpPr>
        <p:spPr>
          <a:xfrm>
            <a:off x="4139704" y="268941"/>
            <a:ext cx="4055084" cy="707886"/>
          </a:xfrm>
          <a:prstGeom prst="rect">
            <a:avLst/>
          </a:prstGeom>
          <a:noFill/>
        </p:spPr>
        <p:txBody>
          <a:bodyPr wrap="none" rtlCol="0">
            <a:spAutoFit/>
          </a:bodyPr>
          <a:lstStyle/>
          <a:p>
            <a:r>
              <a:rPr lang="en-US" sz="4000" dirty="0">
                <a:latin typeface="Helvetica Neue" charset="0"/>
                <a:ea typeface="Helvetica Neue" charset="0"/>
                <a:cs typeface="Helvetica Neue" charset="0"/>
              </a:rPr>
              <a:t>Project Structure</a:t>
            </a:r>
            <a:endParaRPr lang="en-US" sz="4000" dirty="0">
              <a:latin typeface="Helvetica Neue" charset="0"/>
              <a:ea typeface="Helvetica Neue" charset="0"/>
              <a:cs typeface="Helvetica Neue" charset="0"/>
            </a:endParaRPr>
          </a:p>
        </p:txBody>
      </p:sp>
      <p:sp>
        <p:nvSpPr>
          <p:cNvPr id="8" name="Rectangle 7"/>
          <p:cNvSpPr/>
          <p:nvPr/>
        </p:nvSpPr>
        <p:spPr>
          <a:xfrm>
            <a:off x="291351" y="1264947"/>
            <a:ext cx="7279993" cy="2677656"/>
          </a:xfrm>
          <a:prstGeom prst="rect">
            <a:avLst/>
          </a:prstGeom>
        </p:spPr>
        <p:txBody>
          <a:bodyPr wrap="square">
            <a:spAutoFit/>
          </a:bodyPr>
          <a:lstStyle/>
          <a:p>
            <a:pPr>
              <a:buChar char="•"/>
            </a:pPr>
            <a:r>
              <a:rPr lang="en-US" sz="2800" dirty="0" err="1">
                <a:solidFill>
                  <a:srgbClr val="2F1A14"/>
                </a:solidFill>
                <a:latin typeface="Helvetica" charset="0"/>
                <a:ea typeface="Helvetica" charset="0"/>
                <a:cs typeface="Helvetica" charset="0"/>
              </a:rPr>
              <a:t>src</a:t>
            </a:r>
            <a:r>
              <a:rPr lang="en-US" sz="2800" dirty="0">
                <a:solidFill>
                  <a:srgbClr val="2F1A14"/>
                </a:solidFill>
                <a:latin typeface="Helvetica" charset="0"/>
                <a:ea typeface="Helvetica" charset="0"/>
                <a:cs typeface="Helvetica" charset="0"/>
              </a:rPr>
              <a:t> : all source code</a:t>
            </a:r>
          </a:p>
          <a:p>
            <a:pPr>
              <a:buChar char="•"/>
            </a:pPr>
            <a:r>
              <a:rPr lang="en-US" sz="2800" dirty="0">
                <a:solidFill>
                  <a:srgbClr val="2F1A14"/>
                </a:solidFill>
                <a:latin typeface="Helvetica" charset="0"/>
                <a:ea typeface="Helvetica" charset="0"/>
                <a:cs typeface="Helvetica" charset="0"/>
              </a:rPr>
              <a:t>java : file .java  type</a:t>
            </a:r>
          </a:p>
          <a:p>
            <a:pPr>
              <a:buChar char="•"/>
            </a:pPr>
            <a:r>
              <a:rPr lang="en-US" sz="2800" dirty="0">
                <a:solidFill>
                  <a:srgbClr val="2F1A14"/>
                </a:solidFill>
                <a:latin typeface="Helvetica" charset="0"/>
                <a:ea typeface="Helvetica" charset="0"/>
                <a:cs typeface="Helvetica" charset="0"/>
              </a:rPr>
              <a:t>res : Resource (such as pic, icon)</a:t>
            </a:r>
          </a:p>
          <a:p>
            <a:pPr>
              <a:buChar char="•"/>
            </a:pPr>
            <a:r>
              <a:rPr lang="en-US" sz="2800" dirty="0" err="1">
                <a:solidFill>
                  <a:srgbClr val="2F1A14"/>
                </a:solidFill>
                <a:latin typeface="Helvetica" charset="0"/>
                <a:ea typeface="Helvetica" charset="0"/>
                <a:cs typeface="Helvetica" charset="0"/>
              </a:rPr>
              <a:t>AndroidManifest.xml</a:t>
            </a:r>
            <a:r>
              <a:rPr lang="en-US" sz="2800" dirty="0">
                <a:solidFill>
                  <a:srgbClr val="2F1A14"/>
                </a:solidFill>
                <a:latin typeface="Helvetica" charset="0"/>
                <a:ea typeface="Helvetica" charset="0"/>
                <a:cs typeface="Helvetica" charset="0"/>
              </a:rPr>
              <a:t> : setting Application</a:t>
            </a:r>
          </a:p>
          <a:p>
            <a:pPr>
              <a:buChar char="•"/>
            </a:pPr>
            <a:r>
              <a:rPr lang="en-US" sz="2800" dirty="0" err="1">
                <a:solidFill>
                  <a:srgbClr val="2F1A14"/>
                </a:solidFill>
                <a:latin typeface="Helvetica" charset="0"/>
                <a:ea typeface="Helvetica" charset="0"/>
                <a:cs typeface="Helvetica" charset="0"/>
              </a:rPr>
              <a:t>build.gradle</a:t>
            </a:r>
            <a:r>
              <a:rPr lang="en-US" sz="2800" dirty="0">
                <a:solidFill>
                  <a:srgbClr val="2F1A14"/>
                </a:solidFill>
                <a:latin typeface="Helvetica" charset="0"/>
                <a:ea typeface="Helvetica" charset="0"/>
                <a:cs typeface="Helvetica" charset="0"/>
              </a:rPr>
              <a:t> : setting Build Project with </a:t>
            </a:r>
            <a:r>
              <a:rPr lang="en-US" sz="2800" dirty="0" err="1">
                <a:solidFill>
                  <a:srgbClr val="2F1A14"/>
                </a:solidFill>
                <a:latin typeface="Helvetica" charset="0"/>
                <a:ea typeface="Helvetica" charset="0"/>
                <a:cs typeface="Helvetica" charset="0"/>
              </a:rPr>
              <a:t>Gradle</a:t>
            </a:r>
            <a:endParaRPr lang="en-US" sz="2800" dirty="0">
              <a:latin typeface="Helvetica" charset="0"/>
              <a:ea typeface="Helvetica" charset="0"/>
              <a:cs typeface="Helvetica" charset="0"/>
            </a:endParaRPr>
          </a:p>
        </p:txBody>
      </p:sp>
    </p:spTree>
    <p:extLst>
      <p:ext uri="{BB962C8B-B14F-4D97-AF65-F5344CB8AC3E}">
        <p14:creationId xmlns:p14="http://schemas.microsoft.com/office/powerpoint/2010/main" val="1653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2956259" cy="646331"/>
          </a:xfrm>
          <a:prstGeom prst="rect">
            <a:avLst/>
          </a:prstGeom>
        </p:spPr>
        <p:txBody>
          <a:bodyPr wrap="none">
            <a:spAutoFit/>
          </a:bodyPr>
          <a:lstStyle/>
          <a:p>
            <a:r>
              <a:rPr lang="en-US" sz="3600" dirty="0">
                <a:solidFill>
                  <a:srgbClr val="2F1A14"/>
                </a:solidFill>
                <a:latin typeface="Helvetica Neue" charset="0"/>
                <a:ea typeface="Helvetica Neue" charset="0"/>
                <a:cs typeface="Helvetica Neue" charset="0"/>
              </a:rPr>
              <a:t>Bind Widgets</a:t>
            </a:r>
          </a:p>
        </p:txBody>
      </p:sp>
      <p:sp>
        <p:nvSpPr>
          <p:cNvPr id="2" name="Rectangle 1"/>
          <p:cNvSpPr/>
          <p:nvPr/>
        </p:nvSpPr>
        <p:spPr>
          <a:xfrm>
            <a:off x="3468645" y="4375110"/>
            <a:ext cx="7138988" cy="2031325"/>
          </a:xfrm>
          <a:prstGeom prst="rect">
            <a:avLst/>
          </a:prstGeom>
        </p:spPr>
        <p:txBody>
          <a:bodyPr wrap="square">
            <a:spAutoFit/>
          </a:bodyPr>
          <a:lstStyle/>
          <a:p>
            <a:r>
              <a:rPr lang="en-US" b="1" dirty="0" smtClean="0">
                <a:solidFill>
                  <a:srgbClr val="000080"/>
                </a:solidFill>
              </a:rPr>
              <a:t>private void </a:t>
            </a:r>
            <a:r>
              <a:rPr lang="en-US" dirty="0" err="1" smtClean="0"/>
              <a:t>bindWidgets</a:t>
            </a:r>
            <a:r>
              <a:rPr lang="en-US" dirty="0" smtClean="0"/>
              <a:t>() {</a:t>
            </a:r>
            <a:br>
              <a:rPr lang="en-US" dirty="0" smtClean="0"/>
            </a:br>
            <a:r>
              <a:rPr lang="en-US" dirty="0" smtClean="0"/>
              <a:t>    </a:t>
            </a:r>
            <a:r>
              <a:rPr lang="en-US" b="1" dirty="0" smtClean="0">
                <a:solidFill>
                  <a:srgbClr val="660E7A"/>
                </a:solidFill>
              </a:rPr>
              <a:t>b1 </a:t>
            </a:r>
            <a:r>
              <a:rPr lang="en-US" dirty="0" smtClean="0"/>
              <a:t>= (Button) </a:t>
            </a:r>
            <a:r>
              <a:rPr lang="en-US" dirty="0" err="1" smtClean="0"/>
              <a:t>findViewById</a:t>
            </a:r>
            <a:r>
              <a:rPr lang="en-US" dirty="0" smtClean="0"/>
              <a:t>(R.id.</a:t>
            </a:r>
            <a:r>
              <a:rPr lang="en-US" b="1" i="1" dirty="0" smtClean="0">
                <a:solidFill>
                  <a:srgbClr val="660E7A"/>
                </a:solidFill>
              </a:rPr>
              <a:t>b1</a:t>
            </a:r>
            <a:r>
              <a:rPr lang="en-US" dirty="0" smtClean="0"/>
              <a:t>);</a:t>
            </a:r>
            <a:br>
              <a:rPr lang="en-US" dirty="0" smtClean="0"/>
            </a:br>
            <a:r>
              <a:rPr lang="en-US" dirty="0" smtClean="0"/>
              <a:t>    </a:t>
            </a:r>
            <a:r>
              <a:rPr lang="en-US" b="1" dirty="0" err="1" smtClean="0">
                <a:solidFill>
                  <a:srgbClr val="660E7A"/>
                </a:solidFill>
              </a:rPr>
              <a:t>userText</a:t>
            </a:r>
            <a:r>
              <a:rPr lang="en-US" b="1" dirty="0" smtClean="0">
                <a:solidFill>
                  <a:srgbClr val="660E7A"/>
                </a:solidFill>
              </a:rPr>
              <a:t> </a:t>
            </a:r>
            <a:r>
              <a:rPr lang="en-US" dirty="0" smtClean="0"/>
              <a:t>= (</a:t>
            </a:r>
            <a:r>
              <a:rPr lang="en-US" dirty="0" err="1" smtClean="0"/>
              <a:t>EditText</a:t>
            </a:r>
            <a:r>
              <a:rPr lang="en-US" dirty="0" smtClean="0"/>
              <a:t>) </a:t>
            </a:r>
            <a:r>
              <a:rPr lang="en-US" dirty="0" err="1" smtClean="0"/>
              <a:t>findViewById</a:t>
            </a:r>
            <a:r>
              <a:rPr lang="en-US" dirty="0" smtClean="0"/>
              <a:t>(</a:t>
            </a:r>
            <a:r>
              <a:rPr lang="en-US" dirty="0" err="1" smtClean="0"/>
              <a:t>R.id.</a:t>
            </a:r>
            <a:r>
              <a:rPr lang="en-US" b="1" i="1" dirty="0" err="1" smtClean="0">
                <a:solidFill>
                  <a:srgbClr val="660E7A"/>
                </a:solidFill>
              </a:rPr>
              <a:t>userText</a:t>
            </a:r>
            <a:r>
              <a:rPr lang="en-US" dirty="0" smtClean="0"/>
              <a:t>);</a:t>
            </a:r>
            <a:br>
              <a:rPr lang="en-US" dirty="0" smtClean="0"/>
            </a:br>
            <a:r>
              <a:rPr lang="en-US" dirty="0" smtClean="0"/>
              <a:t>    </a:t>
            </a:r>
            <a:r>
              <a:rPr lang="en-US" b="1" dirty="0" err="1" smtClean="0">
                <a:solidFill>
                  <a:srgbClr val="660E7A"/>
                </a:solidFill>
              </a:rPr>
              <a:t>passText</a:t>
            </a:r>
            <a:r>
              <a:rPr lang="en-US" b="1" dirty="0" smtClean="0">
                <a:solidFill>
                  <a:srgbClr val="660E7A"/>
                </a:solidFill>
              </a:rPr>
              <a:t> </a:t>
            </a:r>
            <a:r>
              <a:rPr lang="en-US" dirty="0" smtClean="0"/>
              <a:t>= (</a:t>
            </a:r>
            <a:r>
              <a:rPr lang="en-US" dirty="0" err="1" smtClean="0"/>
              <a:t>EditText</a:t>
            </a:r>
            <a:r>
              <a:rPr lang="en-US" dirty="0" smtClean="0"/>
              <a:t>) </a:t>
            </a:r>
            <a:r>
              <a:rPr lang="en-US" dirty="0" err="1" smtClean="0"/>
              <a:t>findViewById</a:t>
            </a:r>
            <a:r>
              <a:rPr lang="en-US" dirty="0" smtClean="0"/>
              <a:t>(</a:t>
            </a:r>
            <a:r>
              <a:rPr lang="en-US" dirty="0" err="1" smtClean="0"/>
              <a:t>R.id.</a:t>
            </a:r>
            <a:r>
              <a:rPr lang="en-US" b="1" i="1" dirty="0" err="1" smtClean="0">
                <a:solidFill>
                  <a:srgbClr val="660E7A"/>
                </a:solidFill>
              </a:rPr>
              <a:t>passText</a:t>
            </a:r>
            <a:r>
              <a:rPr lang="en-US" dirty="0" smtClean="0"/>
              <a:t>);</a:t>
            </a:r>
            <a:br>
              <a:rPr lang="en-US" dirty="0" smtClean="0"/>
            </a:br>
            <a:r>
              <a:rPr lang="en-US" dirty="0" smtClean="0"/>
              <a:t>    </a:t>
            </a:r>
            <a:r>
              <a:rPr lang="en-US" b="1" dirty="0" err="1" smtClean="0">
                <a:solidFill>
                  <a:srgbClr val="660E7A"/>
                </a:solidFill>
              </a:rPr>
              <a:t>errorText</a:t>
            </a:r>
            <a:r>
              <a:rPr lang="en-US" b="1" dirty="0" smtClean="0">
                <a:solidFill>
                  <a:srgbClr val="660E7A"/>
                </a:solidFill>
              </a:rPr>
              <a:t> </a:t>
            </a:r>
            <a:r>
              <a:rPr lang="en-US" dirty="0" smtClean="0"/>
              <a:t>= (</a:t>
            </a:r>
            <a:r>
              <a:rPr lang="en-US" dirty="0" err="1" smtClean="0"/>
              <a:t>TextView</a:t>
            </a:r>
            <a:r>
              <a:rPr lang="en-US" dirty="0" smtClean="0"/>
              <a:t>) </a:t>
            </a:r>
            <a:r>
              <a:rPr lang="en-US" dirty="0" err="1" smtClean="0"/>
              <a:t>findViewById</a:t>
            </a:r>
            <a:r>
              <a:rPr lang="en-US" dirty="0" smtClean="0"/>
              <a:t>(</a:t>
            </a:r>
            <a:r>
              <a:rPr lang="en-US" dirty="0" err="1" smtClean="0"/>
              <a:t>R.id.</a:t>
            </a:r>
            <a:r>
              <a:rPr lang="en-US" b="1" i="1" dirty="0" err="1" smtClean="0">
                <a:solidFill>
                  <a:srgbClr val="660E7A"/>
                </a:solidFill>
              </a:rPr>
              <a:t>errorText</a:t>
            </a:r>
            <a:r>
              <a:rPr lang="en-US" dirty="0" smtClean="0"/>
              <a:t>);</a:t>
            </a:r>
            <a:br>
              <a:rPr lang="en-US" dirty="0" smtClean="0"/>
            </a:br>
            <a:r>
              <a:rPr lang="en-US" dirty="0" smtClean="0"/>
              <a:t>    </a:t>
            </a:r>
            <a:r>
              <a:rPr lang="en-US" b="1" dirty="0" err="1" smtClean="0">
                <a:solidFill>
                  <a:srgbClr val="660E7A"/>
                </a:solidFill>
              </a:rPr>
              <a:t>imageView</a:t>
            </a:r>
            <a:r>
              <a:rPr lang="en-US" b="1" dirty="0" smtClean="0">
                <a:solidFill>
                  <a:srgbClr val="660E7A"/>
                </a:solidFill>
              </a:rPr>
              <a:t> </a:t>
            </a:r>
            <a:r>
              <a:rPr lang="en-US" dirty="0" smtClean="0"/>
              <a:t>= (</a:t>
            </a:r>
            <a:r>
              <a:rPr lang="en-US" dirty="0" err="1" smtClean="0"/>
              <a:t>ImageView</a:t>
            </a:r>
            <a:r>
              <a:rPr lang="en-US" dirty="0" smtClean="0"/>
              <a:t>) </a:t>
            </a:r>
            <a:r>
              <a:rPr lang="en-US" dirty="0" err="1" smtClean="0"/>
              <a:t>findViewById</a:t>
            </a:r>
            <a:r>
              <a:rPr lang="en-US" dirty="0" smtClean="0"/>
              <a:t>(</a:t>
            </a:r>
            <a:r>
              <a:rPr lang="en-US" dirty="0" err="1" smtClean="0"/>
              <a:t>R.id.</a:t>
            </a:r>
            <a:r>
              <a:rPr lang="en-US" b="1" i="1" dirty="0" err="1" smtClean="0">
                <a:solidFill>
                  <a:srgbClr val="660E7A"/>
                </a:solidFill>
              </a:rPr>
              <a:t>question_mark</a:t>
            </a:r>
            <a:r>
              <a:rPr lang="en-US" dirty="0" smtClean="0"/>
              <a:t>);</a:t>
            </a:r>
            <a:br>
              <a:rPr lang="en-US" dirty="0" smtClean="0"/>
            </a:br>
            <a:r>
              <a:rPr lang="en-US" dirty="0" smtClean="0"/>
              <a:t>}</a:t>
            </a:r>
            <a:endParaRPr lang="en-US" dirty="0"/>
          </a:p>
        </p:txBody>
      </p:sp>
      <p:sp>
        <p:nvSpPr>
          <p:cNvPr id="5" name="Rectangle 4"/>
          <p:cNvSpPr/>
          <p:nvPr/>
        </p:nvSpPr>
        <p:spPr>
          <a:xfrm>
            <a:off x="3454361" y="1010036"/>
            <a:ext cx="6096000" cy="3416320"/>
          </a:xfrm>
          <a:prstGeom prst="rect">
            <a:avLst/>
          </a:prstGeom>
        </p:spPr>
        <p:txBody>
          <a:bodyPr>
            <a:spAutoFit/>
          </a:bodyPr>
          <a:lstStyle/>
          <a:p>
            <a:r>
              <a:rPr lang="en-US" dirty="0"/>
              <a:t>Button </a:t>
            </a:r>
            <a:r>
              <a:rPr lang="en-US" b="1" dirty="0">
                <a:solidFill>
                  <a:srgbClr val="660E7A"/>
                </a:solidFill>
              </a:rPr>
              <a:t>b1</a:t>
            </a:r>
            <a:r>
              <a:rPr lang="en-US" dirty="0"/>
              <a:t>;</a:t>
            </a:r>
            <a:br>
              <a:rPr lang="en-US" dirty="0"/>
            </a:br>
            <a:r>
              <a:rPr lang="en-US" dirty="0" err="1"/>
              <a:t>EditText</a:t>
            </a:r>
            <a:r>
              <a:rPr lang="en-US" dirty="0"/>
              <a:t> </a:t>
            </a:r>
            <a:r>
              <a:rPr lang="en-US" b="1" dirty="0" err="1">
                <a:solidFill>
                  <a:srgbClr val="660E7A"/>
                </a:solidFill>
              </a:rPr>
              <a:t>userText</a:t>
            </a:r>
            <a:r>
              <a:rPr lang="en-US" dirty="0"/>
              <a:t>;</a:t>
            </a:r>
            <a:br>
              <a:rPr lang="en-US" dirty="0"/>
            </a:br>
            <a:r>
              <a:rPr lang="en-US" dirty="0" err="1"/>
              <a:t>EditText</a:t>
            </a:r>
            <a:r>
              <a:rPr lang="en-US" dirty="0"/>
              <a:t> </a:t>
            </a:r>
            <a:r>
              <a:rPr lang="en-US" b="1" dirty="0" err="1">
                <a:solidFill>
                  <a:srgbClr val="660E7A"/>
                </a:solidFill>
              </a:rPr>
              <a:t>passText</a:t>
            </a:r>
            <a:r>
              <a:rPr lang="en-US" dirty="0"/>
              <a:t>;</a:t>
            </a:r>
            <a:br>
              <a:rPr lang="en-US" dirty="0"/>
            </a:br>
            <a:r>
              <a:rPr lang="en-US" dirty="0" err="1"/>
              <a:t>TextView</a:t>
            </a:r>
            <a:r>
              <a:rPr lang="en-US" dirty="0"/>
              <a:t> </a:t>
            </a:r>
            <a:r>
              <a:rPr lang="en-US" b="1" dirty="0" err="1">
                <a:solidFill>
                  <a:srgbClr val="660E7A"/>
                </a:solidFill>
              </a:rPr>
              <a:t>errorText</a:t>
            </a:r>
            <a:r>
              <a:rPr lang="en-US" dirty="0"/>
              <a:t>;</a:t>
            </a:r>
            <a:br>
              <a:rPr lang="en-US" dirty="0"/>
            </a:br>
            <a:r>
              <a:rPr lang="en-US" dirty="0" err="1"/>
              <a:t>ImageView</a:t>
            </a:r>
            <a:r>
              <a:rPr lang="en-US" dirty="0"/>
              <a:t> </a:t>
            </a:r>
            <a:r>
              <a:rPr lang="en-US" b="1" dirty="0" err="1">
                <a:solidFill>
                  <a:srgbClr val="660E7A"/>
                </a:solidFill>
              </a:rPr>
              <a:t>imageView</a:t>
            </a:r>
            <a:r>
              <a:rPr lang="en-US" dirty="0" smtClean="0"/>
              <a:t>;</a:t>
            </a:r>
            <a:r>
              <a:rPr lang="en-US" dirty="0" smtClean="0">
                <a:solidFill>
                  <a:srgbClr val="808000"/>
                </a:solidFill>
              </a:rPr>
              <a:t/>
            </a:r>
            <a:br>
              <a:rPr lang="en-US" dirty="0" smtClean="0">
                <a:solidFill>
                  <a:srgbClr val="808000"/>
                </a:solidFill>
              </a:rPr>
            </a:br>
            <a:r>
              <a:rPr lang="en-US" dirty="0" smtClean="0">
                <a:solidFill>
                  <a:srgbClr val="808000"/>
                </a:solidFill>
              </a:rPr>
              <a:t/>
            </a:r>
            <a:br>
              <a:rPr lang="en-US" dirty="0" smtClean="0">
                <a:solidFill>
                  <a:srgbClr val="808000"/>
                </a:solidFill>
              </a:rPr>
            </a:br>
            <a:r>
              <a:rPr lang="en-US" dirty="0" smtClean="0">
                <a:solidFill>
                  <a:srgbClr val="808000"/>
                </a:solidFill>
              </a:rPr>
              <a:t>@</a:t>
            </a:r>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onCreate</a:t>
            </a:r>
            <a:r>
              <a:rPr lang="en-US" dirty="0"/>
              <a:t>(Bundle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b="1" i="1" dirty="0" err="1">
                <a:solidFill>
                  <a:srgbClr val="660E7A"/>
                </a:solidFill>
              </a:rPr>
              <a:t>activity_main</a:t>
            </a:r>
            <a:r>
              <a:rPr lang="en-US" dirty="0"/>
              <a:t>);</a:t>
            </a:r>
            <a:br>
              <a:rPr lang="en-US" dirty="0"/>
            </a:br>
            <a:r>
              <a:rPr lang="en-US" dirty="0"/>
              <a:t>    </a:t>
            </a:r>
            <a:r>
              <a:rPr lang="en-US" dirty="0" err="1"/>
              <a:t>bindWidgets</a:t>
            </a:r>
            <a:r>
              <a:rPr lang="en-US" dirty="0" smtClean="0"/>
              <a:t>(); </a:t>
            </a:r>
            <a:r>
              <a:rPr lang="en-US" dirty="0"/>
              <a:t/>
            </a:r>
            <a:br>
              <a:rPr lang="en-US" dirty="0"/>
            </a:br>
            <a:r>
              <a:rPr lang="en-US" dirty="0"/>
              <a:t>}</a:t>
            </a:r>
          </a:p>
        </p:txBody>
      </p:sp>
    </p:spTree>
    <p:extLst>
      <p:ext uri="{BB962C8B-B14F-4D97-AF65-F5344CB8AC3E}">
        <p14:creationId xmlns:p14="http://schemas.microsoft.com/office/powerpoint/2010/main" val="1365543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2815386" cy="646331"/>
          </a:xfrm>
          <a:prstGeom prst="rect">
            <a:avLst/>
          </a:prstGeom>
        </p:spPr>
        <p:txBody>
          <a:bodyPr wrap="none">
            <a:spAutoFit/>
          </a:bodyPr>
          <a:lstStyle/>
          <a:p>
            <a:r>
              <a:rPr lang="en-US" sz="3600" dirty="0" smtClean="0"/>
              <a:t>Event Listener</a:t>
            </a:r>
            <a:endParaRPr lang="en-US" sz="3600" dirty="0" smtClean="0">
              <a:solidFill>
                <a:srgbClr val="2F1A14"/>
              </a:solidFill>
              <a:latin typeface="Helvetica Neue" charset="0"/>
              <a:ea typeface="Helvetica Neue" charset="0"/>
              <a:cs typeface="Helvetica Neue" charset="0"/>
            </a:endParaRPr>
          </a:p>
        </p:txBody>
      </p:sp>
      <p:sp>
        <p:nvSpPr>
          <p:cNvPr id="6" name="TextBox 5"/>
          <p:cNvSpPr txBox="1"/>
          <p:nvPr/>
        </p:nvSpPr>
        <p:spPr>
          <a:xfrm>
            <a:off x="3386138" y="3829050"/>
            <a:ext cx="184731" cy="369332"/>
          </a:xfrm>
          <a:prstGeom prst="rect">
            <a:avLst/>
          </a:prstGeom>
          <a:noFill/>
        </p:spPr>
        <p:txBody>
          <a:bodyPr wrap="none" rtlCol="0">
            <a:spAutoFit/>
          </a:bodyPr>
          <a:lstStyle/>
          <a:p>
            <a:endParaRPr lang="en-US"/>
          </a:p>
        </p:txBody>
      </p:sp>
      <p:sp>
        <p:nvSpPr>
          <p:cNvPr id="10" name="Rectangle 9"/>
          <p:cNvSpPr/>
          <p:nvPr/>
        </p:nvSpPr>
        <p:spPr>
          <a:xfrm>
            <a:off x="399420" y="1443781"/>
            <a:ext cx="10729913" cy="4770537"/>
          </a:xfrm>
          <a:prstGeom prst="rect">
            <a:avLst/>
          </a:prstGeom>
        </p:spPr>
        <p:txBody>
          <a:bodyPr wrap="square">
            <a:spAutoFit/>
          </a:bodyPr>
          <a:lstStyle/>
          <a:p>
            <a:r>
              <a:rPr lang="en-US" sz="1600" b="1" dirty="0" err="1">
                <a:solidFill>
                  <a:schemeClr val="accent1">
                    <a:lumMod val="75000"/>
                  </a:schemeClr>
                </a:solidFill>
                <a:latin typeface="Helvetica Neue" charset="0"/>
                <a:ea typeface="Helvetica Neue" charset="0"/>
                <a:cs typeface="Helvetica Neue" charset="0"/>
              </a:rPr>
              <a:t>onClick</a:t>
            </a:r>
            <a:r>
              <a:rPr lang="en-US" sz="1600" b="1" dirty="0">
                <a:solidFill>
                  <a:schemeClr val="accent1">
                    <a:lumMod val="75000"/>
                  </a:schemeClr>
                </a:solidFill>
                <a:latin typeface="Helvetica Neue" charset="0"/>
                <a:ea typeface="Helvetica Neue" charset="0"/>
                <a:cs typeface="Helvetica Neue" charset="0"/>
              </a:rPr>
              <a:t>()</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View.OnClickListener</a:t>
            </a:r>
            <a:r>
              <a:rPr lang="en-US" sz="1600" dirty="0">
                <a:latin typeface="Helvetica Neue" charset="0"/>
                <a:ea typeface="Helvetica Neue" charset="0"/>
                <a:cs typeface="Helvetica Neue" charset="0"/>
              </a:rPr>
              <a:t>. This is called when the user either touches the item (when in touch mode), or focuses upon the item with the navigation-keys or trackball and presses the suitable "enter" key or presses down on the trackball</a:t>
            </a:r>
            <a:r>
              <a:rPr lang="en-US" sz="1600" dirty="0" smtClean="0">
                <a:latin typeface="Helvetica Neue" charset="0"/>
                <a:ea typeface="Helvetica Neue" charset="0"/>
                <a:cs typeface="Helvetica Neue" charset="0"/>
              </a:rPr>
              <a:t>.</a:t>
            </a:r>
          </a:p>
          <a:p>
            <a:endParaRPr lang="en-US" sz="1600" dirty="0">
              <a:latin typeface="Helvetica Neue" charset="0"/>
              <a:ea typeface="Helvetica Neue" charset="0"/>
              <a:cs typeface="Helvetica Neue" charset="0"/>
            </a:endParaRPr>
          </a:p>
          <a:p>
            <a:r>
              <a:rPr lang="en-US" sz="1600" b="1" dirty="0" err="1" smtClean="0">
                <a:solidFill>
                  <a:schemeClr val="accent1">
                    <a:lumMod val="75000"/>
                  </a:schemeClr>
                </a:solidFill>
                <a:latin typeface="Helvetica Neue" charset="0"/>
                <a:ea typeface="Helvetica Neue" charset="0"/>
                <a:cs typeface="Helvetica Neue" charset="0"/>
              </a:rPr>
              <a:t>onLongClick</a:t>
            </a:r>
            <a:r>
              <a:rPr lang="en-US" sz="1600" b="1" dirty="0">
                <a:solidFill>
                  <a:schemeClr val="accent1">
                    <a:lumMod val="75000"/>
                  </a:schemeClr>
                </a:solidFill>
                <a:latin typeface="Helvetica Neue" charset="0"/>
                <a:ea typeface="Helvetica Neue" charset="0"/>
                <a:cs typeface="Helvetica Neue" charset="0"/>
              </a:rPr>
              <a:t>()</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View.OnLongClickListener</a:t>
            </a:r>
            <a:r>
              <a:rPr lang="en-US" sz="1600" dirty="0">
                <a:latin typeface="Helvetica Neue" charset="0"/>
                <a:ea typeface="Helvetica Neue" charset="0"/>
                <a:cs typeface="Helvetica Neue" charset="0"/>
              </a:rPr>
              <a:t>. This is called when the user either touches and holds the item (when in touch mode), or focuses upon the item with the navigation-keys or trackball and presses and holds the suitable "enter" key or presses and holds down on the trackball (for one second</a:t>
            </a:r>
            <a:r>
              <a:rPr lang="en-US" sz="1600" dirty="0" smtClean="0">
                <a:latin typeface="Helvetica Neue" charset="0"/>
                <a:ea typeface="Helvetica Neue" charset="0"/>
                <a:cs typeface="Helvetica Neue" charset="0"/>
              </a:rPr>
              <a:t>).</a:t>
            </a:r>
          </a:p>
          <a:p>
            <a:endParaRPr lang="en-US" sz="1600" dirty="0">
              <a:latin typeface="Helvetica Neue" charset="0"/>
              <a:ea typeface="Helvetica Neue" charset="0"/>
              <a:cs typeface="Helvetica Neue" charset="0"/>
            </a:endParaRPr>
          </a:p>
          <a:p>
            <a:r>
              <a:rPr lang="en-US" sz="1600" b="1" dirty="0" err="1" smtClean="0">
                <a:solidFill>
                  <a:schemeClr val="accent1">
                    <a:lumMod val="75000"/>
                  </a:schemeClr>
                </a:solidFill>
                <a:latin typeface="Helvetica Neue" charset="0"/>
                <a:ea typeface="Helvetica Neue" charset="0"/>
                <a:cs typeface="Helvetica Neue" charset="0"/>
              </a:rPr>
              <a:t>onFocusChange</a:t>
            </a:r>
            <a:r>
              <a:rPr lang="en-US" sz="1600" b="1" dirty="0">
                <a:solidFill>
                  <a:schemeClr val="accent1">
                    <a:lumMod val="75000"/>
                  </a:schemeClr>
                </a:solidFill>
                <a:latin typeface="Helvetica Neue" charset="0"/>
                <a:ea typeface="Helvetica Neue" charset="0"/>
                <a:cs typeface="Helvetica Neue" charset="0"/>
              </a:rPr>
              <a:t>()</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View.OnFocusChangeListener</a:t>
            </a:r>
            <a:r>
              <a:rPr lang="en-US" sz="1600" dirty="0">
                <a:latin typeface="Helvetica Neue" charset="0"/>
                <a:ea typeface="Helvetica Neue" charset="0"/>
                <a:cs typeface="Helvetica Neue" charset="0"/>
              </a:rPr>
              <a:t>. This is called when the user navigates onto or away from the item, using the navigation-keys or trackball</a:t>
            </a:r>
            <a:r>
              <a:rPr lang="en-US" sz="1600" dirty="0" smtClean="0">
                <a:latin typeface="Helvetica Neue" charset="0"/>
                <a:ea typeface="Helvetica Neue" charset="0"/>
                <a:cs typeface="Helvetica Neue" charset="0"/>
              </a:rPr>
              <a:t>.</a:t>
            </a:r>
          </a:p>
          <a:p>
            <a:endParaRPr lang="en-US" sz="1600" dirty="0">
              <a:latin typeface="Helvetica Neue" charset="0"/>
              <a:ea typeface="Helvetica Neue" charset="0"/>
              <a:cs typeface="Helvetica Neue" charset="0"/>
            </a:endParaRPr>
          </a:p>
          <a:p>
            <a:r>
              <a:rPr lang="en-US" sz="1600" b="1" dirty="0" err="1" smtClean="0">
                <a:solidFill>
                  <a:schemeClr val="accent1">
                    <a:lumMod val="75000"/>
                  </a:schemeClr>
                </a:solidFill>
                <a:latin typeface="Helvetica Neue" charset="0"/>
                <a:ea typeface="Helvetica Neue" charset="0"/>
                <a:cs typeface="Helvetica Neue" charset="0"/>
              </a:rPr>
              <a:t>onKey</a:t>
            </a:r>
            <a:r>
              <a:rPr lang="en-US" sz="1600" b="1" dirty="0">
                <a:solidFill>
                  <a:schemeClr val="accent1">
                    <a:lumMod val="75000"/>
                  </a:schemeClr>
                </a:solidFill>
                <a:latin typeface="Helvetica Neue" charset="0"/>
                <a:ea typeface="Helvetica Neue" charset="0"/>
                <a:cs typeface="Helvetica Neue" charset="0"/>
              </a:rPr>
              <a:t>()</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View.OnKeyListener</a:t>
            </a:r>
            <a:r>
              <a:rPr lang="en-US" sz="1600" dirty="0">
                <a:latin typeface="Helvetica Neue" charset="0"/>
                <a:ea typeface="Helvetica Neue" charset="0"/>
                <a:cs typeface="Helvetica Neue" charset="0"/>
              </a:rPr>
              <a:t>. This is called when the user is focused on the item and presses or releases a hardware key on the </a:t>
            </a:r>
            <a:r>
              <a:rPr lang="en-US" sz="1600" dirty="0" err="1">
                <a:latin typeface="Helvetica Neue" charset="0"/>
                <a:ea typeface="Helvetica Neue" charset="0"/>
                <a:cs typeface="Helvetica Neue" charset="0"/>
              </a:rPr>
              <a:t>device.onTouch</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View.OnTouchListener</a:t>
            </a:r>
            <a:r>
              <a:rPr lang="en-US" sz="1600" dirty="0">
                <a:latin typeface="Helvetica Neue" charset="0"/>
                <a:ea typeface="Helvetica Neue" charset="0"/>
                <a:cs typeface="Helvetica Neue" charset="0"/>
              </a:rPr>
              <a:t>. This is called when the user performs an action qualified as a touch event, including a press, a release, or any movement gesture on the screen (within the bounds of the item</a:t>
            </a:r>
            <a:r>
              <a:rPr lang="en-US" sz="1600" dirty="0" smtClean="0">
                <a:latin typeface="Helvetica Neue" charset="0"/>
                <a:ea typeface="Helvetica Neue" charset="0"/>
                <a:cs typeface="Helvetica Neue" charset="0"/>
              </a:rPr>
              <a:t>).</a:t>
            </a:r>
          </a:p>
          <a:p>
            <a:endParaRPr lang="en-US" sz="1600" dirty="0">
              <a:latin typeface="Helvetica Neue" charset="0"/>
              <a:ea typeface="Helvetica Neue" charset="0"/>
              <a:cs typeface="Helvetica Neue" charset="0"/>
            </a:endParaRPr>
          </a:p>
          <a:p>
            <a:r>
              <a:rPr lang="en-US" sz="1600" b="1" dirty="0" err="1" smtClean="0">
                <a:solidFill>
                  <a:schemeClr val="accent1">
                    <a:lumMod val="75000"/>
                  </a:schemeClr>
                </a:solidFill>
                <a:latin typeface="Helvetica Neue" charset="0"/>
                <a:ea typeface="Helvetica Neue" charset="0"/>
                <a:cs typeface="Helvetica Neue" charset="0"/>
              </a:rPr>
              <a:t>onCreateContextMenu</a:t>
            </a:r>
            <a:r>
              <a:rPr lang="en-US" sz="1600" b="1" dirty="0">
                <a:solidFill>
                  <a:schemeClr val="accent1">
                    <a:lumMod val="75000"/>
                  </a:schemeClr>
                </a:solidFill>
                <a:latin typeface="Helvetica Neue" charset="0"/>
                <a:ea typeface="Helvetica Neue" charset="0"/>
                <a:cs typeface="Helvetica Neue" charset="0"/>
              </a:rPr>
              <a:t>()</a:t>
            </a:r>
            <a:r>
              <a:rPr lang="en-US" sz="1600" dirty="0">
                <a:latin typeface="Helvetica Neue" charset="0"/>
                <a:ea typeface="Helvetica Neue" charset="0"/>
                <a:cs typeface="Helvetica Neue" charset="0"/>
              </a:rPr>
              <a:t>From </a:t>
            </a:r>
            <a:r>
              <a:rPr lang="en-US" sz="1600" dirty="0" err="1">
                <a:latin typeface="Helvetica Neue" charset="0"/>
                <a:ea typeface="Helvetica Neue" charset="0"/>
                <a:cs typeface="Helvetica Neue" charset="0"/>
              </a:rPr>
              <a:t>View.OnCreateContextMenuListener</a:t>
            </a:r>
            <a:r>
              <a:rPr lang="en-US" sz="1600" dirty="0">
                <a:latin typeface="Helvetica Neue" charset="0"/>
                <a:ea typeface="Helvetica Neue" charset="0"/>
                <a:cs typeface="Helvetica Neue" charset="0"/>
              </a:rPr>
              <a:t>. This is called when a Context Menu is being built (as the result of a sustained "long click"). See the discussion on context menus in the Menus developer guide.</a:t>
            </a:r>
            <a:br>
              <a:rPr lang="en-US" sz="1600" dirty="0">
                <a:latin typeface="Helvetica Neue" charset="0"/>
                <a:ea typeface="Helvetica Neue" charset="0"/>
                <a:cs typeface="Helvetica Neue" charset="0"/>
              </a:rPr>
            </a:br>
            <a:endParaRPr lang="en-US" sz="1600" dirty="0">
              <a:latin typeface="Helvetica Neue" charset="0"/>
              <a:ea typeface="Helvetica Neue" charset="0"/>
              <a:cs typeface="Helvetica Neue" charset="0"/>
            </a:endParaRPr>
          </a:p>
        </p:txBody>
      </p:sp>
    </p:spTree>
    <p:extLst>
      <p:ext uri="{BB962C8B-B14F-4D97-AF65-F5344CB8AC3E}">
        <p14:creationId xmlns:p14="http://schemas.microsoft.com/office/powerpoint/2010/main" val="16068365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291222" cy="646331"/>
          </a:xfrm>
          <a:prstGeom prst="rect">
            <a:avLst/>
          </a:prstGeom>
        </p:spPr>
        <p:txBody>
          <a:bodyPr wrap="none">
            <a:spAutoFit/>
          </a:bodyPr>
          <a:lstStyle/>
          <a:p>
            <a:r>
              <a:rPr lang="en-US" sz="3600" dirty="0"/>
              <a:t>On Click Listener</a:t>
            </a:r>
            <a:endParaRPr lang="en-US" sz="3600" dirty="0" smtClean="0">
              <a:solidFill>
                <a:srgbClr val="2F1A14"/>
              </a:solidFill>
              <a:latin typeface="Helvetica Neue" charset="0"/>
              <a:ea typeface="Helvetica Neue" charset="0"/>
              <a:cs typeface="Helvetica Neue" charset="0"/>
            </a:endParaRPr>
          </a:p>
        </p:txBody>
      </p:sp>
      <p:sp>
        <p:nvSpPr>
          <p:cNvPr id="2" name="Rectangle 1"/>
          <p:cNvSpPr/>
          <p:nvPr/>
        </p:nvSpPr>
        <p:spPr>
          <a:xfrm>
            <a:off x="2585973" y="2013288"/>
            <a:ext cx="6832643" cy="3416320"/>
          </a:xfrm>
          <a:prstGeom prst="rect">
            <a:avLst/>
          </a:prstGeom>
        </p:spPr>
        <p:txBody>
          <a:bodyPr wrap="square">
            <a:spAutoFit/>
          </a:bodyPr>
          <a:lstStyle/>
          <a:p>
            <a:r>
              <a:rPr lang="en-US" sz="2400" dirty="0"/>
              <a:t>Button </a:t>
            </a:r>
            <a:r>
              <a:rPr lang="en-US" sz="2400" b="1" dirty="0">
                <a:solidFill>
                  <a:srgbClr val="660E7A"/>
                </a:solidFill>
              </a:rPr>
              <a:t>button</a:t>
            </a:r>
            <a:r>
              <a:rPr lang="en-US" sz="2400" b="1" dirty="0" smtClean="0"/>
              <a:t> = </a:t>
            </a:r>
            <a:r>
              <a:rPr lang="en-US" sz="2400" dirty="0"/>
              <a:t>(Button) </a:t>
            </a:r>
            <a:r>
              <a:rPr lang="en-US" sz="2400" dirty="0" err="1" smtClean="0"/>
              <a:t>findViewById</a:t>
            </a:r>
            <a:r>
              <a:rPr lang="en-US" sz="2400" dirty="0" smtClean="0"/>
              <a:t>(R.id.</a:t>
            </a:r>
            <a:r>
              <a:rPr lang="en-US" sz="2400" b="1" i="1" dirty="0" smtClean="0">
                <a:solidFill>
                  <a:srgbClr val="660E7A"/>
                </a:solidFill>
              </a:rPr>
              <a:t>button1</a:t>
            </a:r>
            <a:r>
              <a:rPr lang="en-US" sz="2400" dirty="0" smtClean="0"/>
              <a:t>); </a:t>
            </a:r>
            <a:r>
              <a:rPr lang="th-TH" sz="2400" dirty="0" smtClean="0"/>
              <a:t/>
            </a:r>
            <a:br>
              <a:rPr lang="th-TH" sz="2400" dirty="0" smtClean="0"/>
            </a:br>
            <a:r>
              <a:rPr lang="en-US" sz="2400" b="1" dirty="0" smtClean="0">
                <a:solidFill>
                  <a:srgbClr val="660E7A"/>
                </a:solidFill>
              </a:rPr>
              <a:t/>
            </a:r>
            <a:br>
              <a:rPr lang="en-US" sz="2400" b="1" dirty="0" smtClean="0">
                <a:solidFill>
                  <a:srgbClr val="660E7A"/>
                </a:solidFill>
              </a:rPr>
            </a:br>
            <a:r>
              <a:rPr lang="en-US" sz="2400" b="1" dirty="0" err="1" smtClean="0">
                <a:solidFill>
                  <a:srgbClr val="660E7A"/>
                </a:solidFill>
              </a:rPr>
              <a:t>button</a:t>
            </a:r>
            <a:r>
              <a:rPr lang="en-US" sz="2400" dirty="0" err="1" smtClean="0"/>
              <a:t>.setOnClickListener</a:t>
            </a:r>
            <a:r>
              <a:rPr lang="en-US" sz="2400" dirty="0" smtClean="0"/>
              <a:t>(</a:t>
            </a:r>
            <a:r>
              <a:rPr lang="en-US" sz="2400" b="1" dirty="0" smtClean="0">
                <a:solidFill>
                  <a:srgbClr val="000080"/>
                </a:solidFill>
              </a:rPr>
              <a:t>new </a:t>
            </a:r>
            <a:r>
              <a:rPr lang="en-US" sz="2400" dirty="0" err="1"/>
              <a:t>View.OnClickListener</a:t>
            </a:r>
            <a:r>
              <a:rPr lang="en-US" sz="2400" dirty="0"/>
              <a:t>() {</a:t>
            </a:r>
            <a:br>
              <a:rPr lang="en-US" sz="2400" dirty="0"/>
            </a:br>
            <a:r>
              <a:rPr lang="en-US" sz="2400" dirty="0"/>
              <a:t>    </a:t>
            </a:r>
            <a:r>
              <a:rPr lang="en-US" sz="2400" dirty="0">
                <a:solidFill>
                  <a:srgbClr val="808000"/>
                </a:solidFill>
              </a:rPr>
              <a:t>@Override</a:t>
            </a:r>
            <a:br>
              <a:rPr lang="en-US" sz="2400" dirty="0">
                <a:solidFill>
                  <a:srgbClr val="808000"/>
                </a:solidFill>
              </a:rPr>
            </a:br>
            <a:r>
              <a:rPr lang="en-US" sz="2400" dirty="0">
                <a:solidFill>
                  <a:srgbClr val="808000"/>
                </a:solidFill>
              </a:rPr>
              <a:t>    </a:t>
            </a:r>
            <a:r>
              <a:rPr lang="en-US" sz="2400" b="1" dirty="0">
                <a:solidFill>
                  <a:srgbClr val="000080"/>
                </a:solidFill>
              </a:rPr>
              <a:t>public void </a:t>
            </a:r>
            <a:r>
              <a:rPr lang="en-US" sz="2400" dirty="0" err="1"/>
              <a:t>onClick</a:t>
            </a:r>
            <a:r>
              <a:rPr lang="en-US" sz="2400" dirty="0"/>
              <a:t>(View v) {</a:t>
            </a:r>
            <a:br>
              <a:rPr lang="en-US" sz="2400" dirty="0"/>
            </a:br>
            <a:r>
              <a:rPr lang="en-US" sz="2400" dirty="0" smtClean="0"/>
              <a:t>	//What to do</a:t>
            </a:r>
            <a:br>
              <a:rPr lang="en-US" sz="2400" dirty="0" smtClean="0"/>
            </a:br>
            <a:r>
              <a:rPr lang="en-US" sz="2400" dirty="0" smtClean="0"/>
              <a:t>    </a:t>
            </a:r>
            <a:r>
              <a:rPr lang="en-US" sz="2400" dirty="0"/>
              <a:t>}</a:t>
            </a:r>
            <a:br>
              <a:rPr lang="en-US" sz="2400" dirty="0"/>
            </a:br>
            <a:r>
              <a:rPr lang="en-US" sz="2400" dirty="0"/>
              <a:t>});</a:t>
            </a:r>
          </a:p>
        </p:txBody>
      </p:sp>
    </p:spTree>
    <p:extLst>
      <p:ext uri="{BB962C8B-B14F-4D97-AF65-F5344CB8AC3E}">
        <p14:creationId xmlns:p14="http://schemas.microsoft.com/office/powerpoint/2010/main" val="9019458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291222" cy="646331"/>
          </a:xfrm>
          <a:prstGeom prst="rect">
            <a:avLst/>
          </a:prstGeom>
        </p:spPr>
        <p:txBody>
          <a:bodyPr wrap="none">
            <a:spAutoFit/>
          </a:bodyPr>
          <a:lstStyle/>
          <a:p>
            <a:r>
              <a:rPr lang="en-US" sz="3600" dirty="0"/>
              <a:t>On Click Listener</a:t>
            </a:r>
            <a:endParaRPr lang="en-US" sz="3600" dirty="0" smtClean="0">
              <a:solidFill>
                <a:srgbClr val="2F1A14"/>
              </a:solidFill>
              <a:latin typeface="Helvetica Neue" charset="0"/>
              <a:ea typeface="Helvetica Neue" charset="0"/>
              <a:cs typeface="Helvetica Neue" charset="0"/>
            </a:endParaRPr>
          </a:p>
        </p:txBody>
      </p:sp>
      <p:sp>
        <p:nvSpPr>
          <p:cNvPr id="3" name="Rectangle 2"/>
          <p:cNvSpPr/>
          <p:nvPr/>
        </p:nvSpPr>
        <p:spPr>
          <a:xfrm>
            <a:off x="190501" y="2508975"/>
            <a:ext cx="6424612" cy="2308324"/>
          </a:xfrm>
          <a:prstGeom prst="rect">
            <a:avLst/>
          </a:prstGeom>
        </p:spPr>
        <p:txBody>
          <a:bodyPr wrap="square">
            <a:spAutoFit/>
          </a:bodyPr>
          <a:lstStyle/>
          <a:p>
            <a:r>
              <a:rPr lang="en-US" u="sng" dirty="0" err="1" smtClean="0"/>
              <a:t>MyOnClickListener.class</a:t>
            </a:r>
            <a:r>
              <a:rPr lang="en-US" b="1" dirty="0" smtClean="0">
                <a:solidFill>
                  <a:srgbClr val="000080"/>
                </a:solidFill>
              </a:rPr>
              <a:t/>
            </a:r>
            <a:br>
              <a:rPr lang="en-US" b="1" dirty="0" smtClean="0">
                <a:solidFill>
                  <a:srgbClr val="000080"/>
                </a:solidFill>
              </a:rPr>
            </a:br>
            <a:r>
              <a:rPr lang="en-US" b="1" dirty="0" smtClean="0">
                <a:solidFill>
                  <a:srgbClr val="000080"/>
                </a:solidFill>
              </a:rPr>
              <a:t/>
            </a:r>
            <a:br>
              <a:rPr lang="en-US" b="1" dirty="0" smtClean="0">
                <a:solidFill>
                  <a:srgbClr val="000080"/>
                </a:solidFill>
              </a:rPr>
            </a:br>
            <a:r>
              <a:rPr lang="en-US" b="1" dirty="0" smtClean="0">
                <a:solidFill>
                  <a:srgbClr val="000080"/>
                </a:solidFill>
              </a:rPr>
              <a:t/>
            </a:r>
            <a:br>
              <a:rPr lang="en-US" b="1" dirty="0" smtClean="0">
                <a:solidFill>
                  <a:srgbClr val="000080"/>
                </a:solidFill>
              </a:rPr>
            </a:br>
            <a:r>
              <a:rPr lang="en-US" b="1" dirty="0" smtClean="0">
                <a:solidFill>
                  <a:srgbClr val="000080"/>
                </a:solidFill>
              </a:rPr>
              <a:t>public </a:t>
            </a:r>
            <a:r>
              <a:rPr lang="en-US" b="1" dirty="0">
                <a:solidFill>
                  <a:srgbClr val="000080"/>
                </a:solidFill>
              </a:rPr>
              <a:t>class </a:t>
            </a:r>
            <a:r>
              <a:rPr lang="en-US" dirty="0" err="1"/>
              <a:t>MyOnClickListener</a:t>
            </a:r>
            <a:r>
              <a:rPr lang="en-US" dirty="0"/>
              <a:t> </a:t>
            </a:r>
            <a:r>
              <a:rPr lang="en-US" b="1" dirty="0">
                <a:solidFill>
                  <a:srgbClr val="000080"/>
                </a:solidFill>
              </a:rPr>
              <a:t>implements </a:t>
            </a:r>
            <a:r>
              <a:rPr lang="en-US" dirty="0" err="1"/>
              <a:t>View.OnClickListener</a:t>
            </a:r>
            <a:r>
              <a:rPr lang="en-US" dirty="0"/>
              <a:t> {</a:t>
            </a:r>
            <a:br>
              <a:rPr lang="en-US" dirty="0"/>
            </a:br>
            <a:r>
              <a:rPr lang="en-US" dirty="0"/>
              <a:t>    </a:t>
            </a:r>
            <a:r>
              <a:rPr lang="en-US" b="1" dirty="0">
                <a:solidFill>
                  <a:srgbClr val="000080"/>
                </a:solidFill>
              </a:rPr>
              <a:t>public void </a:t>
            </a:r>
            <a:r>
              <a:rPr lang="en-US" dirty="0" err="1"/>
              <a:t>onClick</a:t>
            </a:r>
            <a:r>
              <a:rPr lang="en-US" dirty="0"/>
              <a:t>(View v){</a:t>
            </a:r>
            <a:br>
              <a:rPr lang="en-US" dirty="0"/>
            </a:br>
            <a:r>
              <a:rPr lang="en-US" dirty="0"/>
              <a:t>        </a:t>
            </a:r>
            <a:r>
              <a:rPr lang="en-US" i="1" dirty="0">
                <a:solidFill>
                  <a:srgbClr val="808080"/>
                </a:solidFill>
              </a:rPr>
              <a:t>//process event</a:t>
            </a:r>
            <a:br>
              <a:rPr lang="en-US" i="1" dirty="0">
                <a:solidFill>
                  <a:srgbClr val="808080"/>
                </a:solidFill>
              </a:rPr>
            </a:br>
            <a:r>
              <a:rPr lang="en-US" i="1" dirty="0">
                <a:solidFill>
                  <a:srgbClr val="808080"/>
                </a:solidFill>
              </a:rPr>
              <a:t>    </a:t>
            </a:r>
            <a:r>
              <a:rPr lang="en-US" dirty="0"/>
              <a:t>}</a:t>
            </a:r>
            <a:br>
              <a:rPr lang="en-US" dirty="0"/>
            </a:br>
            <a:r>
              <a:rPr lang="en-US" dirty="0"/>
              <a:t>}</a:t>
            </a:r>
          </a:p>
        </p:txBody>
      </p:sp>
      <p:sp>
        <p:nvSpPr>
          <p:cNvPr id="5" name="Rectangle 4"/>
          <p:cNvSpPr/>
          <p:nvPr/>
        </p:nvSpPr>
        <p:spPr>
          <a:xfrm>
            <a:off x="6615113" y="2480399"/>
            <a:ext cx="5576887" cy="2862322"/>
          </a:xfrm>
          <a:prstGeom prst="rect">
            <a:avLst/>
          </a:prstGeom>
        </p:spPr>
        <p:txBody>
          <a:bodyPr wrap="square">
            <a:spAutoFit/>
          </a:bodyPr>
          <a:lstStyle/>
          <a:p>
            <a:r>
              <a:rPr lang="en-US" u="sng" dirty="0" err="1" smtClean="0"/>
              <a:t>Activity.class</a:t>
            </a:r>
            <a:r>
              <a:rPr lang="en-US" dirty="0" smtClean="0">
                <a:solidFill>
                  <a:srgbClr val="808000"/>
                </a:solidFill>
              </a:rPr>
              <a:t/>
            </a:r>
            <a:br>
              <a:rPr lang="en-US" dirty="0" smtClean="0">
                <a:solidFill>
                  <a:srgbClr val="808000"/>
                </a:solidFill>
              </a:rPr>
            </a:br>
            <a:r>
              <a:rPr lang="en-US" dirty="0" smtClean="0">
                <a:solidFill>
                  <a:srgbClr val="808000"/>
                </a:solidFill>
              </a:rPr>
              <a:t/>
            </a:r>
            <a:br>
              <a:rPr lang="en-US" dirty="0" smtClean="0">
                <a:solidFill>
                  <a:srgbClr val="808000"/>
                </a:solidFill>
              </a:rPr>
            </a:br>
            <a:r>
              <a:rPr lang="en-US" dirty="0" smtClean="0">
                <a:solidFill>
                  <a:srgbClr val="808000"/>
                </a:solidFill>
              </a:rPr>
              <a:t>@</a:t>
            </a:r>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onCreate</a:t>
            </a:r>
            <a:r>
              <a:rPr lang="en-US" dirty="0"/>
              <a:t>( 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b="1" i="1" dirty="0" err="1">
                <a:solidFill>
                  <a:srgbClr val="660E7A"/>
                </a:solidFill>
              </a:rPr>
              <a:t>activity_main</a:t>
            </a:r>
            <a:r>
              <a:rPr lang="en-US" dirty="0"/>
              <a:t>);</a:t>
            </a:r>
            <a:br>
              <a:rPr lang="en-US" dirty="0"/>
            </a:br>
            <a:r>
              <a:rPr lang="en-US" dirty="0"/>
              <a:t>    Button button = (Button) </a:t>
            </a:r>
            <a:r>
              <a:rPr lang="en-US" dirty="0" err="1"/>
              <a:t>findViewById</a:t>
            </a:r>
            <a:r>
              <a:rPr lang="en-US" dirty="0"/>
              <a:t>(</a:t>
            </a:r>
            <a:r>
              <a:rPr lang="en-US" dirty="0" err="1"/>
              <a:t>R.id.button</a:t>
            </a:r>
            <a:r>
              <a:rPr lang="en-US" dirty="0"/>
              <a:t>);</a:t>
            </a:r>
            <a:br>
              <a:rPr lang="en-US" dirty="0"/>
            </a:br>
            <a:r>
              <a:rPr lang="en-US" dirty="0"/>
              <a:t>    </a:t>
            </a:r>
            <a:r>
              <a:rPr lang="en-US" dirty="0" err="1"/>
              <a:t>MyOnClickListener</a:t>
            </a:r>
            <a:r>
              <a:rPr lang="en-US" dirty="0"/>
              <a:t> listener = </a:t>
            </a:r>
            <a:r>
              <a:rPr lang="en-US" b="1" dirty="0">
                <a:solidFill>
                  <a:srgbClr val="000080"/>
                </a:solidFill>
              </a:rPr>
              <a:t>new </a:t>
            </a:r>
            <a:r>
              <a:rPr lang="en-US" dirty="0" err="1"/>
              <a:t>MyOnClickListener</a:t>
            </a:r>
            <a:r>
              <a:rPr lang="en-US" dirty="0"/>
              <a:t>();</a:t>
            </a:r>
            <a:br>
              <a:rPr lang="en-US" dirty="0"/>
            </a:br>
            <a:r>
              <a:rPr lang="en-US" dirty="0"/>
              <a:t>    </a:t>
            </a:r>
            <a:r>
              <a:rPr lang="en-US" dirty="0" err="1"/>
              <a:t>button.setOnClickListener</a:t>
            </a:r>
            <a:r>
              <a:rPr lang="en-US" dirty="0"/>
              <a:t>(listener);</a:t>
            </a:r>
            <a:br>
              <a:rPr lang="en-US" dirty="0"/>
            </a:br>
            <a:r>
              <a:rPr lang="en-US" dirty="0"/>
              <a:t>}</a:t>
            </a:r>
          </a:p>
        </p:txBody>
      </p:sp>
    </p:spTree>
    <p:extLst>
      <p:ext uri="{BB962C8B-B14F-4D97-AF65-F5344CB8AC3E}">
        <p14:creationId xmlns:p14="http://schemas.microsoft.com/office/powerpoint/2010/main" val="500709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291222" cy="646331"/>
          </a:xfrm>
          <a:prstGeom prst="rect">
            <a:avLst/>
          </a:prstGeom>
        </p:spPr>
        <p:txBody>
          <a:bodyPr wrap="none">
            <a:spAutoFit/>
          </a:bodyPr>
          <a:lstStyle/>
          <a:p>
            <a:r>
              <a:rPr lang="en-US" sz="3600" dirty="0"/>
              <a:t>On Click Listener</a:t>
            </a:r>
            <a:endParaRPr lang="en-US" sz="3600" dirty="0" smtClean="0">
              <a:solidFill>
                <a:srgbClr val="2F1A14"/>
              </a:solidFill>
              <a:latin typeface="Helvetica Neue" charset="0"/>
              <a:ea typeface="Helvetica Neue" charset="0"/>
              <a:cs typeface="Helvetica Neue" charset="0"/>
            </a:endParaRPr>
          </a:p>
        </p:txBody>
      </p:sp>
      <p:sp>
        <p:nvSpPr>
          <p:cNvPr id="5" name="Rectangle 4"/>
          <p:cNvSpPr/>
          <p:nvPr/>
        </p:nvSpPr>
        <p:spPr>
          <a:xfrm>
            <a:off x="2714625" y="1505923"/>
            <a:ext cx="5576887" cy="2585323"/>
          </a:xfrm>
          <a:prstGeom prst="rect">
            <a:avLst/>
          </a:prstGeom>
        </p:spPr>
        <p:txBody>
          <a:bodyPr wrap="square">
            <a:spAutoFit/>
          </a:bodyPr>
          <a:lstStyle/>
          <a:p>
            <a:r>
              <a:rPr lang="en-US" u="sng" dirty="0" err="1" smtClean="0"/>
              <a:t>Activity.class</a:t>
            </a:r>
            <a:r>
              <a:rPr lang="en-US" dirty="0" smtClean="0">
                <a:solidFill>
                  <a:srgbClr val="808000"/>
                </a:solidFill>
              </a:rPr>
              <a:t/>
            </a:r>
            <a:br>
              <a:rPr lang="en-US" dirty="0" smtClean="0">
                <a:solidFill>
                  <a:srgbClr val="808000"/>
                </a:solidFill>
              </a:rPr>
            </a:br>
            <a:r>
              <a:rPr lang="en-US" dirty="0" smtClean="0">
                <a:solidFill>
                  <a:srgbClr val="808000"/>
                </a:solidFill>
              </a:rPr>
              <a:t/>
            </a:r>
            <a:br>
              <a:rPr lang="en-US" dirty="0" smtClean="0">
                <a:solidFill>
                  <a:srgbClr val="808000"/>
                </a:solidFill>
              </a:rPr>
            </a:br>
            <a:r>
              <a:rPr lang="en-US" dirty="0" smtClean="0">
                <a:solidFill>
                  <a:srgbClr val="808000"/>
                </a:solidFill>
              </a:rPr>
              <a:t>@</a:t>
            </a:r>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onCreate</a:t>
            </a:r>
            <a:r>
              <a:rPr lang="en-US" dirty="0"/>
              <a:t>( 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b="1" i="1" dirty="0" err="1">
                <a:solidFill>
                  <a:srgbClr val="660E7A"/>
                </a:solidFill>
              </a:rPr>
              <a:t>activity_main</a:t>
            </a:r>
            <a:r>
              <a:rPr lang="en-US" dirty="0"/>
              <a:t>);</a:t>
            </a:r>
            <a:br>
              <a:rPr lang="en-US" dirty="0"/>
            </a:br>
            <a:r>
              <a:rPr lang="en-US" dirty="0"/>
              <a:t>    Button button = (Button) </a:t>
            </a:r>
            <a:r>
              <a:rPr lang="en-US" dirty="0" err="1"/>
              <a:t>findViewById</a:t>
            </a:r>
            <a:r>
              <a:rPr lang="en-US" dirty="0"/>
              <a:t>(</a:t>
            </a:r>
            <a:r>
              <a:rPr lang="en-US" dirty="0" err="1"/>
              <a:t>R.id.button</a:t>
            </a:r>
            <a:r>
              <a:rPr lang="en-US" dirty="0" smtClean="0"/>
              <a:t>); </a:t>
            </a:r>
            <a:r>
              <a:rPr lang="en-US" dirty="0"/>
              <a:t/>
            </a:r>
            <a:br>
              <a:rPr lang="en-US" dirty="0"/>
            </a:br>
            <a:r>
              <a:rPr lang="en-US" dirty="0"/>
              <a:t>    </a:t>
            </a:r>
            <a:r>
              <a:rPr lang="en-US" dirty="0" err="1" smtClean="0"/>
              <a:t>button.setOnClickListener</a:t>
            </a:r>
            <a:r>
              <a:rPr lang="en-US" dirty="0" smtClean="0"/>
              <a:t>(</a:t>
            </a:r>
            <a:r>
              <a:rPr lang="en-US" b="1" dirty="0" err="1"/>
              <a:t>MyOnClickListener</a:t>
            </a:r>
            <a:r>
              <a:rPr lang="en-US" b="1" dirty="0"/>
              <a:t> </a:t>
            </a:r>
            <a:r>
              <a:rPr lang="en-US" dirty="0" smtClean="0"/>
              <a:t>);</a:t>
            </a:r>
            <a:r>
              <a:rPr lang="en-US" dirty="0"/>
              <a:t/>
            </a:r>
            <a:br>
              <a:rPr lang="en-US" dirty="0"/>
            </a:br>
            <a:r>
              <a:rPr lang="en-US" dirty="0"/>
              <a:t>}</a:t>
            </a:r>
          </a:p>
        </p:txBody>
      </p:sp>
      <p:sp>
        <p:nvSpPr>
          <p:cNvPr id="2" name="Rectangle 1"/>
          <p:cNvSpPr/>
          <p:nvPr/>
        </p:nvSpPr>
        <p:spPr>
          <a:xfrm>
            <a:off x="2714625" y="4154197"/>
            <a:ext cx="8129587" cy="1477328"/>
          </a:xfrm>
          <a:prstGeom prst="rect">
            <a:avLst/>
          </a:prstGeom>
        </p:spPr>
        <p:txBody>
          <a:bodyPr wrap="square">
            <a:spAutoFit/>
          </a:bodyPr>
          <a:lstStyle/>
          <a:p>
            <a:r>
              <a:rPr lang="en-US" b="1" dirty="0">
                <a:solidFill>
                  <a:srgbClr val="000080"/>
                </a:solidFill>
              </a:rPr>
              <a:t>private </a:t>
            </a:r>
            <a:r>
              <a:rPr lang="en-US" dirty="0" err="1"/>
              <a:t>View.OnClickListener</a:t>
            </a:r>
            <a:r>
              <a:rPr lang="en-US" dirty="0"/>
              <a:t> </a:t>
            </a:r>
            <a:r>
              <a:rPr lang="en-US" b="1" dirty="0" err="1"/>
              <a:t>MyOnClickListener</a:t>
            </a:r>
            <a:r>
              <a:rPr lang="en-US" dirty="0"/>
              <a:t> </a:t>
            </a:r>
            <a:r>
              <a:rPr lang="en-US" dirty="0" smtClean="0"/>
              <a:t>= </a:t>
            </a:r>
            <a:r>
              <a:rPr lang="en-US" b="1" dirty="0">
                <a:solidFill>
                  <a:srgbClr val="000080"/>
                </a:solidFill>
              </a:rPr>
              <a:t>new </a:t>
            </a:r>
            <a:r>
              <a:rPr lang="en-US" dirty="0" err="1"/>
              <a:t>View.OnClickListener</a:t>
            </a:r>
            <a:r>
              <a:rPr lang="en-US" dirty="0"/>
              <a:t>() {</a:t>
            </a:r>
            <a:br>
              <a:rPr lang="en-US" dirty="0"/>
            </a:br>
            <a:r>
              <a:rPr lang="en-US" dirty="0"/>
              <a:t>    </a:t>
            </a:r>
            <a:r>
              <a:rPr lang="en-US" b="1" dirty="0">
                <a:solidFill>
                  <a:srgbClr val="000080"/>
                </a:solidFill>
              </a:rPr>
              <a:t>public void </a:t>
            </a:r>
            <a:r>
              <a:rPr lang="en-US" dirty="0" err="1"/>
              <a:t>onClick</a:t>
            </a:r>
            <a:r>
              <a:rPr lang="en-US" dirty="0"/>
              <a:t>(View v) {</a:t>
            </a:r>
            <a:br>
              <a:rPr lang="en-US" dirty="0"/>
            </a:br>
            <a:r>
              <a:rPr lang="en-US" dirty="0"/>
              <a:t>        </a:t>
            </a:r>
            <a:r>
              <a:rPr lang="en-US" i="1" dirty="0">
                <a:solidFill>
                  <a:srgbClr val="808080"/>
                </a:solidFill>
              </a:rPr>
              <a:t>// do something when the button is clicked</a:t>
            </a:r>
            <a:br>
              <a:rPr lang="en-US" i="1" dirty="0">
                <a:solidFill>
                  <a:srgbClr val="808080"/>
                </a:solidFill>
              </a:rPr>
            </a:br>
            <a:r>
              <a:rPr lang="en-US" i="1" dirty="0">
                <a:solidFill>
                  <a:srgbClr val="808080"/>
                </a:solidFill>
              </a:rPr>
              <a:t>    </a:t>
            </a:r>
            <a:r>
              <a:rPr lang="en-US" dirty="0"/>
              <a:t>}</a:t>
            </a:r>
            <a:br>
              <a:rPr lang="en-US" dirty="0"/>
            </a:br>
            <a:r>
              <a:rPr lang="en-US" dirty="0"/>
              <a:t>};</a:t>
            </a:r>
          </a:p>
        </p:txBody>
      </p:sp>
    </p:spTree>
    <p:extLst>
      <p:ext uri="{BB962C8B-B14F-4D97-AF65-F5344CB8AC3E}">
        <p14:creationId xmlns:p14="http://schemas.microsoft.com/office/powerpoint/2010/main" val="2108929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291222" cy="646331"/>
          </a:xfrm>
          <a:prstGeom prst="rect">
            <a:avLst/>
          </a:prstGeom>
        </p:spPr>
        <p:txBody>
          <a:bodyPr wrap="none">
            <a:spAutoFit/>
          </a:bodyPr>
          <a:lstStyle/>
          <a:p>
            <a:r>
              <a:rPr lang="en-US" sz="3600" dirty="0"/>
              <a:t>On Click Listener</a:t>
            </a:r>
            <a:endParaRPr lang="en-US" sz="3600" dirty="0" smtClean="0">
              <a:solidFill>
                <a:srgbClr val="2F1A14"/>
              </a:solidFill>
              <a:latin typeface="Helvetica Neue" charset="0"/>
              <a:ea typeface="Helvetica Neue" charset="0"/>
              <a:cs typeface="Helvetica Neue" charset="0"/>
            </a:endParaRPr>
          </a:p>
        </p:txBody>
      </p:sp>
      <p:sp>
        <p:nvSpPr>
          <p:cNvPr id="3" name="Rectangle 2"/>
          <p:cNvSpPr/>
          <p:nvPr/>
        </p:nvSpPr>
        <p:spPr>
          <a:xfrm>
            <a:off x="2004176" y="1458128"/>
            <a:ext cx="7996238" cy="3693319"/>
          </a:xfrm>
          <a:prstGeom prst="rect">
            <a:avLst/>
          </a:prstGeom>
        </p:spPr>
        <p:txBody>
          <a:bodyPr wrap="square">
            <a:spAutoFit/>
          </a:bodyPr>
          <a:lstStyle/>
          <a:p>
            <a:r>
              <a:rPr lang="en-US" dirty="0">
                <a:solidFill>
                  <a:srgbClr val="000088"/>
                </a:solidFill>
              </a:rPr>
              <a:t>public</a:t>
            </a:r>
            <a:r>
              <a:rPr lang="en-US" dirty="0">
                <a:solidFill>
                  <a:srgbClr val="000000"/>
                </a:solidFill>
              </a:rPr>
              <a:t> </a:t>
            </a:r>
            <a:r>
              <a:rPr lang="en-US" dirty="0">
                <a:solidFill>
                  <a:srgbClr val="000088"/>
                </a:solidFill>
              </a:rPr>
              <a:t>class</a:t>
            </a:r>
            <a:r>
              <a:rPr lang="en-US" dirty="0">
                <a:solidFill>
                  <a:srgbClr val="000000"/>
                </a:solidFill>
              </a:rPr>
              <a:t> </a:t>
            </a:r>
            <a:r>
              <a:rPr lang="en-US" dirty="0" err="1">
                <a:solidFill>
                  <a:srgbClr val="660066"/>
                </a:solidFill>
              </a:rPr>
              <a:t>ExampleActivity</a:t>
            </a:r>
            <a:r>
              <a:rPr lang="en-US" dirty="0">
                <a:solidFill>
                  <a:srgbClr val="000000"/>
                </a:solidFill>
              </a:rPr>
              <a:t> </a:t>
            </a:r>
            <a:r>
              <a:rPr lang="en-US" dirty="0">
                <a:solidFill>
                  <a:srgbClr val="000088"/>
                </a:solidFill>
              </a:rPr>
              <a:t>extends</a:t>
            </a:r>
            <a:r>
              <a:rPr lang="en-US" dirty="0">
                <a:solidFill>
                  <a:srgbClr val="000000"/>
                </a:solidFill>
              </a:rPr>
              <a:t> </a:t>
            </a:r>
            <a:r>
              <a:rPr lang="en-US" dirty="0">
                <a:solidFill>
                  <a:srgbClr val="660066"/>
                </a:solidFill>
              </a:rPr>
              <a:t>Activity</a:t>
            </a:r>
            <a:r>
              <a:rPr lang="en-US" dirty="0">
                <a:solidFill>
                  <a:srgbClr val="000000"/>
                </a:solidFill>
              </a:rPr>
              <a:t> </a:t>
            </a:r>
            <a:r>
              <a:rPr lang="en-US" dirty="0">
                <a:solidFill>
                  <a:srgbClr val="000088"/>
                </a:solidFill>
              </a:rPr>
              <a:t>implements</a:t>
            </a:r>
            <a:r>
              <a:rPr lang="en-US" dirty="0">
                <a:solidFill>
                  <a:srgbClr val="000000"/>
                </a:solidFill>
              </a:rPr>
              <a:t> </a:t>
            </a:r>
            <a:r>
              <a:rPr lang="en-US" dirty="0" err="1">
                <a:solidFill>
                  <a:srgbClr val="660066"/>
                </a:solidFill>
              </a:rPr>
              <a:t>OnClickListener</a:t>
            </a: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88"/>
                </a:solidFill>
              </a:rPr>
              <a:t>protected</a:t>
            </a:r>
            <a:r>
              <a:rPr lang="en-US" dirty="0">
                <a:solidFill>
                  <a:srgbClr val="000000"/>
                </a:solidFill>
              </a:rPr>
              <a:t> </a:t>
            </a:r>
            <a:r>
              <a:rPr lang="en-US" dirty="0">
                <a:solidFill>
                  <a:srgbClr val="000088"/>
                </a:solidFill>
              </a:rPr>
              <a:t>void</a:t>
            </a:r>
            <a:r>
              <a:rPr lang="en-US" dirty="0">
                <a:solidFill>
                  <a:srgbClr val="000000"/>
                </a:solidFill>
              </a:rPr>
              <a:t> </a:t>
            </a:r>
            <a:r>
              <a:rPr lang="en-US" dirty="0" err="1">
                <a:solidFill>
                  <a:srgbClr val="000000"/>
                </a:solidFill>
              </a:rPr>
              <a:t>onCreate</a:t>
            </a:r>
            <a:r>
              <a:rPr lang="en-US" dirty="0">
                <a:solidFill>
                  <a:srgbClr val="666600"/>
                </a:solidFill>
              </a:rPr>
              <a:t>(</a:t>
            </a:r>
            <a:r>
              <a:rPr lang="en-US" dirty="0">
                <a:solidFill>
                  <a:srgbClr val="660066"/>
                </a:solidFill>
              </a:rPr>
              <a:t>Bundle</a:t>
            </a:r>
            <a:r>
              <a:rPr lang="en-US" dirty="0">
                <a:solidFill>
                  <a:srgbClr val="000000"/>
                </a:solidFill>
              </a:rPr>
              <a:t> </a:t>
            </a:r>
            <a:r>
              <a:rPr lang="en-US" dirty="0" err="1">
                <a:solidFill>
                  <a:srgbClr val="000000"/>
                </a:solidFill>
              </a:rPr>
              <a:t>savedValues</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660066"/>
                </a:solidFill>
              </a:rPr>
              <a:t>Button</a:t>
            </a:r>
            <a:r>
              <a:rPr lang="en-US" dirty="0">
                <a:solidFill>
                  <a:srgbClr val="000000"/>
                </a:solidFill>
              </a:rPr>
              <a:t> button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660066"/>
                </a:solidFill>
              </a:rPr>
              <a:t>Button</a:t>
            </a:r>
            <a:r>
              <a:rPr lang="en-US" dirty="0">
                <a:solidFill>
                  <a:srgbClr val="666600"/>
                </a:solidFill>
              </a:rPr>
              <a:t>)</a:t>
            </a:r>
            <a:r>
              <a:rPr lang="en-US" dirty="0" err="1">
                <a:solidFill>
                  <a:srgbClr val="000000"/>
                </a:solidFill>
              </a:rPr>
              <a:t>findViewById</a:t>
            </a:r>
            <a:r>
              <a:rPr lang="en-US" dirty="0">
                <a:solidFill>
                  <a:srgbClr val="666600"/>
                </a:solidFill>
              </a:rPr>
              <a:t>(</a:t>
            </a:r>
            <a:r>
              <a:rPr lang="en-US" dirty="0" err="1">
                <a:solidFill>
                  <a:srgbClr val="000000"/>
                </a:solidFill>
              </a:rPr>
              <a:t>R</a:t>
            </a:r>
            <a:r>
              <a:rPr lang="en-US" dirty="0" err="1">
                <a:solidFill>
                  <a:srgbClr val="666600"/>
                </a:solidFill>
              </a:rPr>
              <a:t>.</a:t>
            </a:r>
            <a:r>
              <a:rPr lang="en-US" dirty="0" err="1">
                <a:solidFill>
                  <a:srgbClr val="000000"/>
                </a:solidFill>
              </a:rPr>
              <a:t>id</a:t>
            </a:r>
            <a:r>
              <a:rPr lang="en-US" dirty="0" err="1">
                <a:solidFill>
                  <a:srgbClr val="666600"/>
                </a:solidFill>
              </a:rPr>
              <a:t>.</a:t>
            </a:r>
            <a:r>
              <a:rPr lang="en-US" dirty="0" err="1">
                <a:solidFill>
                  <a:srgbClr val="000000"/>
                </a:solidFill>
              </a:rPr>
              <a:t>corky</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err="1">
                <a:solidFill>
                  <a:srgbClr val="000000"/>
                </a:solidFill>
              </a:rPr>
              <a:t>button</a:t>
            </a:r>
            <a:r>
              <a:rPr lang="en-US" dirty="0" err="1">
                <a:solidFill>
                  <a:srgbClr val="666600"/>
                </a:solidFill>
              </a:rPr>
              <a:t>.</a:t>
            </a:r>
            <a:r>
              <a:rPr lang="en-US" dirty="0" err="1">
                <a:solidFill>
                  <a:srgbClr val="000000"/>
                </a:solidFill>
              </a:rPr>
              <a:t>setOnClickListener</a:t>
            </a:r>
            <a:r>
              <a:rPr lang="en-US" dirty="0">
                <a:solidFill>
                  <a:srgbClr val="666600"/>
                </a:solidFill>
              </a:rPr>
              <a:t>(</a:t>
            </a:r>
            <a:r>
              <a:rPr lang="en-US" dirty="0">
                <a:solidFill>
                  <a:srgbClr val="000088"/>
                </a:solidFill>
              </a:rPr>
              <a:t>this</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    </a:t>
            </a:r>
            <a:r>
              <a:rPr lang="en-US" dirty="0">
                <a:solidFill>
                  <a:srgbClr val="880000"/>
                </a:solidFill>
              </a:rPr>
              <a:t>// Implement the </a:t>
            </a:r>
            <a:r>
              <a:rPr lang="en-US" dirty="0" err="1">
                <a:solidFill>
                  <a:srgbClr val="880000"/>
                </a:solidFill>
              </a:rPr>
              <a:t>OnClickListener</a:t>
            </a:r>
            <a:r>
              <a:rPr lang="en-US" dirty="0">
                <a:solidFill>
                  <a:srgbClr val="880000"/>
                </a:solidFill>
              </a:rPr>
              <a:t> callback</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000088"/>
                </a:solidFill>
              </a:rPr>
              <a:t>public</a:t>
            </a:r>
            <a:r>
              <a:rPr lang="en-US" dirty="0">
                <a:solidFill>
                  <a:srgbClr val="000000"/>
                </a:solidFill>
              </a:rPr>
              <a:t> </a:t>
            </a:r>
            <a:r>
              <a:rPr lang="en-US" dirty="0">
                <a:solidFill>
                  <a:srgbClr val="000088"/>
                </a:solidFill>
              </a:rPr>
              <a:t>void</a:t>
            </a:r>
            <a:r>
              <a:rPr lang="en-US" dirty="0">
                <a:solidFill>
                  <a:srgbClr val="000000"/>
                </a:solidFill>
              </a:rPr>
              <a:t> </a:t>
            </a:r>
            <a:r>
              <a:rPr lang="en-US" dirty="0" err="1">
                <a:solidFill>
                  <a:srgbClr val="000000"/>
                </a:solidFill>
              </a:rPr>
              <a:t>onClick</a:t>
            </a:r>
            <a:r>
              <a:rPr lang="en-US" dirty="0">
                <a:solidFill>
                  <a:srgbClr val="666600"/>
                </a:solidFill>
              </a:rPr>
              <a:t>(</a:t>
            </a:r>
            <a:r>
              <a:rPr lang="en-US" dirty="0">
                <a:solidFill>
                  <a:srgbClr val="660066"/>
                </a:solidFill>
              </a:rPr>
              <a:t>View</a:t>
            </a:r>
            <a:r>
              <a:rPr lang="en-US" dirty="0">
                <a:solidFill>
                  <a:srgbClr val="000000"/>
                </a:solidFill>
              </a:rPr>
              <a:t> v</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880000"/>
                </a:solidFill>
              </a:rPr>
              <a:t>// do something when the button is clicked</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000000"/>
                </a:solidFill>
              </a:rPr>
              <a:t>    </a:t>
            </a:r>
            <a:r>
              <a:rPr lang="en-US" dirty="0">
                <a:solidFill>
                  <a:srgbClr val="666600"/>
                </a:solidFill>
              </a:rPr>
              <a:t>...</a:t>
            </a:r>
            <a:r>
              <a:rPr lang="en-US" dirty="0">
                <a:solidFill>
                  <a:srgbClr val="000000"/>
                </a:solidFill>
              </a:rPr>
              <a:t/>
            </a:r>
            <a:br>
              <a:rPr lang="en-US" dirty="0">
                <a:solidFill>
                  <a:srgbClr val="000000"/>
                </a:solidFill>
              </a:rPr>
            </a:br>
            <a:r>
              <a:rPr lang="en-US" dirty="0">
                <a:solidFill>
                  <a:srgbClr val="666600"/>
                </a:solidFill>
              </a:rPr>
              <a:t>}</a:t>
            </a:r>
            <a:endParaRPr lang="en-US" dirty="0"/>
          </a:p>
        </p:txBody>
      </p:sp>
    </p:spTree>
    <p:extLst>
      <p:ext uri="{BB962C8B-B14F-4D97-AF65-F5344CB8AC3E}">
        <p14:creationId xmlns:p14="http://schemas.microsoft.com/office/powerpoint/2010/main" val="133073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3600" y="171450"/>
            <a:ext cx="10464800" cy="6515100"/>
          </a:xfrm>
          <a:prstGeom prst="rect">
            <a:avLst/>
          </a:prstGeom>
        </p:spPr>
      </p:pic>
    </p:spTree>
    <p:extLst>
      <p:ext uri="{BB962C8B-B14F-4D97-AF65-F5344CB8AC3E}">
        <p14:creationId xmlns:p14="http://schemas.microsoft.com/office/powerpoint/2010/main" val="15470359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380038"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9" name="Rectangle 8"/>
          <p:cNvSpPr/>
          <p:nvPr/>
        </p:nvSpPr>
        <p:spPr>
          <a:xfrm>
            <a:off x="246063" y="351653"/>
            <a:ext cx="6096000" cy="6186309"/>
          </a:xfrm>
          <a:prstGeom prst="rect">
            <a:avLst/>
          </a:prstGeom>
        </p:spPr>
        <p:txBody>
          <a:bodyPr>
            <a:spAutoFit/>
          </a:bodyPr>
          <a:lstStyle/>
          <a:p>
            <a:r>
              <a:rPr lang="en-US" dirty="0" smtClean="0"/>
              <a:t>    </a:t>
            </a:r>
            <a:r>
              <a:rPr lang="en-US" i="1" dirty="0">
                <a:solidFill>
                  <a:srgbClr val="808080"/>
                </a:solidFill>
              </a:rPr>
              <a:t>/** Called when the activity is first created. */</a:t>
            </a:r>
            <a:br>
              <a:rPr lang="en-US" i="1" dirty="0">
                <a:solidFill>
                  <a:srgbClr val="808080"/>
                </a:solidFill>
              </a:rPr>
            </a:br>
            <a:r>
              <a:rPr lang="en-US" i="1" dirty="0">
                <a:solidFill>
                  <a:srgbClr val="808080"/>
                </a:solidFill>
              </a:rPr>
              <a:t>    </a:t>
            </a:r>
            <a:r>
              <a:rPr lang="en-US" dirty="0"/>
              <a:t>@Override</a:t>
            </a:r>
            <a:br>
              <a:rPr lang="en-US" dirty="0"/>
            </a:br>
            <a:r>
              <a:rPr lang="en-US" dirty="0"/>
              <a:t>    </a:t>
            </a:r>
            <a:r>
              <a:rPr lang="en-US" b="1" dirty="0">
                <a:solidFill>
                  <a:srgbClr val="000080"/>
                </a:solidFill>
              </a:rPr>
              <a:t>public void </a:t>
            </a:r>
            <a:r>
              <a:rPr lang="en-US" dirty="0" err="1"/>
              <a:t>onCreate</a:t>
            </a:r>
            <a:r>
              <a:rPr lang="en-US" dirty="0"/>
              <a:t>(Bundle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R.layout.activity_main</a:t>
            </a:r>
            <a:r>
              <a:rPr lang="en-US" dirty="0"/>
              <a:t>);</a:t>
            </a:r>
            <a:br>
              <a:rPr lang="en-US" dirty="0"/>
            </a:br>
            <a:r>
              <a:rPr lang="en-US" dirty="0"/>
              <a:t>        </a:t>
            </a:r>
            <a:r>
              <a:rPr lang="en-US" dirty="0" err="1"/>
              <a:t>Log.d</a:t>
            </a:r>
            <a:r>
              <a:rPr lang="en-US" dirty="0"/>
              <a:t>(</a:t>
            </a:r>
            <a:r>
              <a:rPr lang="en-US" dirty="0" err="1"/>
              <a:t>msg</a:t>
            </a:r>
            <a:r>
              <a:rPr lang="en-US" dirty="0"/>
              <a:t>, </a:t>
            </a:r>
            <a:r>
              <a:rPr lang="en-US" b="1" dirty="0">
                <a:solidFill>
                  <a:srgbClr val="008000"/>
                </a:solidFill>
              </a:rPr>
              <a:t>"The </a:t>
            </a:r>
            <a:r>
              <a:rPr lang="en-US" b="1" dirty="0" err="1">
                <a:solidFill>
                  <a:srgbClr val="008000"/>
                </a:solidFill>
              </a:rPr>
              <a:t>onCreate</a:t>
            </a:r>
            <a:r>
              <a:rPr lang="en-US" b="1" dirty="0">
                <a:solidFill>
                  <a:srgbClr val="008000"/>
                </a:solidFill>
              </a:rPr>
              <a:t>() event"</a:t>
            </a:r>
            <a:r>
              <a:rPr lang="en-US" dirty="0"/>
              <a:t>);</a:t>
            </a:r>
            <a:br>
              <a:rPr lang="en-US" dirty="0"/>
            </a:br>
            <a:r>
              <a:rPr lang="en-US" dirty="0"/>
              <a:t>    }</a:t>
            </a:r>
            <a:br>
              <a:rPr lang="en-US" dirty="0"/>
            </a:br>
            <a:r>
              <a:rPr lang="en-US" dirty="0"/>
              <a:t/>
            </a:r>
            <a:br>
              <a:rPr lang="en-US" dirty="0"/>
            </a:br>
            <a:r>
              <a:rPr lang="en-US" dirty="0"/>
              <a:t>    </a:t>
            </a:r>
            <a:r>
              <a:rPr lang="en-US" i="1" dirty="0">
                <a:solidFill>
                  <a:srgbClr val="808080"/>
                </a:solidFill>
              </a:rPr>
              <a:t>/** Called when the activity is about to become visible. */</a:t>
            </a:r>
            <a:br>
              <a:rPr lang="en-US" i="1" dirty="0">
                <a:solidFill>
                  <a:srgbClr val="808080"/>
                </a:solidFill>
              </a:rPr>
            </a:br>
            <a:r>
              <a:rPr lang="en-US" i="1" dirty="0">
                <a:solidFill>
                  <a:srgbClr val="808080"/>
                </a:solidFill>
              </a:rPr>
              <a:t>    </a:t>
            </a:r>
            <a:r>
              <a:rPr lang="en-US" dirty="0"/>
              <a:t>@Override</a:t>
            </a:r>
            <a:br>
              <a:rPr lang="en-US" dirty="0"/>
            </a:br>
            <a:r>
              <a:rPr lang="en-US" dirty="0"/>
              <a:t>    </a:t>
            </a:r>
            <a:r>
              <a:rPr lang="en-US" b="1" dirty="0">
                <a:solidFill>
                  <a:srgbClr val="000080"/>
                </a:solidFill>
              </a:rPr>
              <a:t>protected void </a:t>
            </a:r>
            <a:r>
              <a:rPr lang="en-US" dirty="0" err="1"/>
              <a:t>onStart</a:t>
            </a:r>
            <a:r>
              <a:rPr lang="en-US" dirty="0"/>
              <a:t>() {</a:t>
            </a:r>
            <a:br>
              <a:rPr lang="en-US" dirty="0"/>
            </a:br>
            <a:r>
              <a:rPr lang="en-US" dirty="0"/>
              <a:t>        </a:t>
            </a:r>
            <a:r>
              <a:rPr lang="en-US" b="1" dirty="0" err="1">
                <a:solidFill>
                  <a:srgbClr val="000080"/>
                </a:solidFill>
              </a:rPr>
              <a:t>super</a:t>
            </a:r>
            <a:r>
              <a:rPr lang="en-US" dirty="0" err="1"/>
              <a:t>.onStart</a:t>
            </a:r>
            <a:r>
              <a:rPr lang="en-US" dirty="0"/>
              <a:t>();</a:t>
            </a:r>
            <a:br>
              <a:rPr lang="en-US" dirty="0"/>
            </a:br>
            <a:r>
              <a:rPr lang="en-US" dirty="0"/>
              <a:t>        </a:t>
            </a:r>
            <a:r>
              <a:rPr lang="en-US" dirty="0" err="1"/>
              <a:t>Log.d</a:t>
            </a:r>
            <a:r>
              <a:rPr lang="en-US" dirty="0"/>
              <a:t>(</a:t>
            </a:r>
            <a:r>
              <a:rPr lang="en-US" dirty="0" err="1"/>
              <a:t>msg</a:t>
            </a:r>
            <a:r>
              <a:rPr lang="en-US" dirty="0"/>
              <a:t>, </a:t>
            </a:r>
            <a:r>
              <a:rPr lang="en-US" b="1" dirty="0">
                <a:solidFill>
                  <a:srgbClr val="008000"/>
                </a:solidFill>
              </a:rPr>
              <a:t>"The </a:t>
            </a:r>
            <a:r>
              <a:rPr lang="en-US" b="1" dirty="0" err="1">
                <a:solidFill>
                  <a:srgbClr val="008000"/>
                </a:solidFill>
              </a:rPr>
              <a:t>onStart</a:t>
            </a:r>
            <a:r>
              <a:rPr lang="en-US" b="1" dirty="0">
                <a:solidFill>
                  <a:srgbClr val="008000"/>
                </a:solidFill>
              </a:rPr>
              <a:t>() event"</a:t>
            </a:r>
            <a:r>
              <a:rPr lang="en-US" dirty="0"/>
              <a:t>);</a:t>
            </a:r>
            <a:br>
              <a:rPr lang="en-US" dirty="0"/>
            </a:br>
            <a:r>
              <a:rPr lang="en-US" dirty="0"/>
              <a:t>    }</a:t>
            </a:r>
            <a:br>
              <a:rPr lang="en-US" dirty="0"/>
            </a:br>
            <a:r>
              <a:rPr lang="en-US" dirty="0"/>
              <a:t/>
            </a:r>
            <a:br>
              <a:rPr lang="en-US" dirty="0"/>
            </a:br>
            <a:r>
              <a:rPr lang="en-US" dirty="0"/>
              <a:t>    </a:t>
            </a:r>
            <a:r>
              <a:rPr lang="en-US" i="1" dirty="0">
                <a:solidFill>
                  <a:srgbClr val="808080"/>
                </a:solidFill>
              </a:rPr>
              <a:t>/** Called when the activity has become visible. */</a:t>
            </a:r>
            <a:br>
              <a:rPr lang="en-US" i="1" dirty="0">
                <a:solidFill>
                  <a:srgbClr val="808080"/>
                </a:solidFill>
              </a:rPr>
            </a:br>
            <a:r>
              <a:rPr lang="en-US" i="1" dirty="0">
                <a:solidFill>
                  <a:srgbClr val="808080"/>
                </a:solidFill>
              </a:rPr>
              <a:t>    </a:t>
            </a:r>
            <a:r>
              <a:rPr lang="en-US" dirty="0"/>
              <a:t>@Override</a:t>
            </a:r>
            <a:br>
              <a:rPr lang="en-US" dirty="0"/>
            </a:br>
            <a:r>
              <a:rPr lang="en-US" dirty="0"/>
              <a:t>    </a:t>
            </a:r>
            <a:r>
              <a:rPr lang="en-US" b="1" dirty="0">
                <a:solidFill>
                  <a:srgbClr val="000080"/>
                </a:solidFill>
              </a:rPr>
              <a:t>protected void </a:t>
            </a:r>
            <a:r>
              <a:rPr lang="en-US" dirty="0" err="1"/>
              <a:t>onResume</a:t>
            </a:r>
            <a:r>
              <a:rPr lang="en-US" dirty="0"/>
              <a:t>() {</a:t>
            </a:r>
            <a:br>
              <a:rPr lang="en-US" dirty="0"/>
            </a:br>
            <a:r>
              <a:rPr lang="en-US" dirty="0"/>
              <a:t>        </a:t>
            </a:r>
            <a:r>
              <a:rPr lang="en-US" b="1" dirty="0" err="1">
                <a:solidFill>
                  <a:srgbClr val="000080"/>
                </a:solidFill>
              </a:rPr>
              <a:t>super</a:t>
            </a:r>
            <a:r>
              <a:rPr lang="en-US" dirty="0" err="1"/>
              <a:t>.onResume</a:t>
            </a:r>
            <a:r>
              <a:rPr lang="en-US" dirty="0"/>
              <a:t>();</a:t>
            </a:r>
            <a:br>
              <a:rPr lang="en-US" dirty="0"/>
            </a:br>
            <a:r>
              <a:rPr lang="en-US" dirty="0"/>
              <a:t>        </a:t>
            </a:r>
            <a:r>
              <a:rPr lang="en-US" dirty="0" err="1"/>
              <a:t>Log.d</a:t>
            </a:r>
            <a:r>
              <a:rPr lang="en-US" dirty="0"/>
              <a:t>(</a:t>
            </a:r>
            <a:r>
              <a:rPr lang="en-US" dirty="0" err="1"/>
              <a:t>msg</a:t>
            </a:r>
            <a:r>
              <a:rPr lang="en-US" dirty="0"/>
              <a:t>, </a:t>
            </a:r>
            <a:r>
              <a:rPr lang="en-US" b="1" dirty="0">
                <a:solidFill>
                  <a:srgbClr val="008000"/>
                </a:solidFill>
              </a:rPr>
              <a:t>"The </a:t>
            </a:r>
            <a:r>
              <a:rPr lang="en-US" b="1" dirty="0" err="1">
                <a:solidFill>
                  <a:srgbClr val="008000"/>
                </a:solidFill>
              </a:rPr>
              <a:t>onResume</a:t>
            </a:r>
            <a:r>
              <a:rPr lang="en-US" b="1" dirty="0">
                <a:solidFill>
                  <a:srgbClr val="008000"/>
                </a:solidFill>
              </a:rPr>
              <a:t>() event"</a:t>
            </a:r>
            <a:r>
              <a:rPr lang="en-US" dirty="0"/>
              <a:t>);</a:t>
            </a:r>
            <a:br>
              <a:rPr lang="en-US" dirty="0"/>
            </a:br>
            <a:r>
              <a:rPr lang="en-US" dirty="0"/>
              <a:t>    }</a:t>
            </a:r>
            <a:br>
              <a:rPr lang="en-US" dirty="0"/>
            </a:br>
            <a:endParaRPr lang="en-US" dirty="0"/>
          </a:p>
        </p:txBody>
      </p:sp>
      <p:sp>
        <p:nvSpPr>
          <p:cNvPr id="10" name="Rectangle 9"/>
          <p:cNvSpPr/>
          <p:nvPr/>
        </p:nvSpPr>
        <p:spPr>
          <a:xfrm>
            <a:off x="5861050" y="351653"/>
            <a:ext cx="6096000" cy="5632311"/>
          </a:xfrm>
          <a:prstGeom prst="rect">
            <a:avLst/>
          </a:prstGeom>
        </p:spPr>
        <p:txBody>
          <a:bodyPr>
            <a:spAutoFit/>
          </a:bodyPr>
          <a:lstStyle/>
          <a:p>
            <a:r>
              <a:rPr lang="en-US" i="1" dirty="0">
                <a:solidFill>
                  <a:srgbClr val="808080"/>
                </a:solidFill>
              </a:rPr>
              <a:t>/** Called when another activity is taking focus. */</a:t>
            </a:r>
            <a:br>
              <a:rPr lang="en-US" i="1" dirty="0">
                <a:solidFill>
                  <a:srgbClr val="808080"/>
                </a:solidFill>
              </a:rPr>
            </a:br>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onPause</a:t>
            </a:r>
            <a:r>
              <a:rPr lang="en-US" dirty="0"/>
              <a:t>() {</a:t>
            </a:r>
            <a:br>
              <a:rPr lang="en-US" dirty="0"/>
            </a:br>
            <a:r>
              <a:rPr lang="en-US" dirty="0"/>
              <a:t>    </a:t>
            </a:r>
            <a:r>
              <a:rPr lang="en-US" b="1" dirty="0" err="1">
                <a:solidFill>
                  <a:srgbClr val="000080"/>
                </a:solidFill>
              </a:rPr>
              <a:t>super</a:t>
            </a:r>
            <a:r>
              <a:rPr lang="en-US" dirty="0" err="1"/>
              <a:t>.onPause</a:t>
            </a:r>
            <a:r>
              <a:rPr lang="en-US" dirty="0"/>
              <a:t>();</a:t>
            </a:r>
            <a:br>
              <a:rPr lang="en-US" dirty="0"/>
            </a:br>
            <a:r>
              <a:rPr lang="en-US" dirty="0"/>
              <a:t>    </a:t>
            </a:r>
            <a:r>
              <a:rPr lang="en-US" dirty="0" err="1"/>
              <a:t>Log.d</a:t>
            </a:r>
            <a:r>
              <a:rPr lang="en-US" dirty="0"/>
              <a:t>(</a:t>
            </a:r>
            <a:r>
              <a:rPr lang="en-US" b="1" dirty="0" err="1">
                <a:solidFill>
                  <a:srgbClr val="660E7A"/>
                </a:solidFill>
              </a:rPr>
              <a:t>msg</a:t>
            </a:r>
            <a:r>
              <a:rPr lang="en-US" dirty="0"/>
              <a:t>, </a:t>
            </a:r>
            <a:r>
              <a:rPr lang="en-US" b="1" dirty="0">
                <a:solidFill>
                  <a:srgbClr val="008000"/>
                </a:solidFill>
              </a:rPr>
              <a:t>"The </a:t>
            </a:r>
            <a:r>
              <a:rPr lang="en-US" b="1" dirty="0" err="1">
                <a:solidFill>
                  <a:srgbClr val="008000"/>
                </a:solidFill>
              </a:rPr>
              <a:t>onPause</a:t>
            </a:r>
            <a:r>
              <a:rPr lang="en-US" b="1" dirty="0">
                <a:solidFill>
                  <a:srgbClr val="008000"/>
                </a:solidFill>
              </a:rPr>
              <a:t>() event"</a:t>
            </a:r>
            <a:r>
              <a:rPr lang="en-US" dirty="0"/>
              <a:t>);</a:t>
            </a:r>
            <a:br>
              <a:rPr lang="en-US" dirty="0"/>
            </a:br>
            <a:r>
              <a:rPr lang="en-US" dirty="0"/>
              <a:t>}</a:t>
            </a:r>
            <a:br>
              <a:rPr lang="en-US" dirty="0"/>
            </a:br>
            <a:r>
              <a:rPr lang="en-US" dirty="0"/>
              <a:t/>
            </a:r>
            <a:br>
              <a:rPr lang="en-US" dirty="0"/>
            </a:br>
            <a:r>
              <a:rPr lang="en-US" i="1" dirty="0">
                <a:solidFill>
                  <a:srgbClr val="808080"/>
                </a:solidFill>
              </a:rPr>
              <a:t>/** Called when the activity is no longer visible. */</a:t>
            </a:r>
            <a:br>
              <a:rPr lang="en-US" i="1" dirty="0">
                <a:solidFill>
                  <a:srgbClr val="808080"/>
                </a:solidFill>
              </a:rPr>
            </a:br>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onStop</a:t>
            </a:r>
            <a:r>
              <a:rPr lang="en-US" dirty="0"/>
              <a:t>() {</a:t>
            </a:r>
            <a:br>
              <a:rPr lang="en-US" dirty="0"/>
            </a:br>
            <a:r>
              <a:rPr lang="en-US" dirty="0"/>
              <a:t>    </a:t>
            </a:r>
            <a:r>
              <a:rPr lang="en-US" b="1" dirty="0" err="1">
                <a:solidFill>
                  <a:srgbClr val="000080"/>
                </a:solidFill>
              </a:rPr>
              <a:t>super</a:t>
            </a:r>
            <a:r>
              <a:rPr lang="en-US" dirty="0" err="1"/>
              <a:t>.onStop</a:t>
            </a:r>
            <a:r>
              <a:rPr lang="en-US" dirty="0"/>
              <a:t>();</a:t>
            </a:r>
            <a:br>
              <a:rPr lang="en-US" dirty="0"/>
            </a:br>
            <a:r>
              <a:rPr lang="en-US" dirty="0"/>
              <a:t>    </a:t>
            </a:r>
            <a:r>
              <a:rPr lang="en-US" dirty="0" err="1"/>
              <a:t>Log.d</a:t>
            </a:r>
            <a:r>
              <a:rPr lang="en-US" dirty="0"/>
              <a:t>(</a:t>
            </a:r>
            <a:r>
              <a:rPr lang="en-US" b="1" dirty="0" err="1">
                <a:solidFill>
                  <a:srgbClr val="660E7A"/>
                </a:solidFill>
              </a:rPr>
              <a:t>msg</a:t>
            </a:r>
            <a:r>
              <a:rPr lang="en-US" dirty="0"/>
              <a:t>, </a:t>
            </a:r>
            <a:r>
              <a:rPr lang="en-US" b="1" dirty="0">
                <a:solidFill>
                  <a:srgbClr val="008000"/>
                </a:solidFill>
              </a:rPr>
              <a:t>"The </a:t>
            </a:r>
            <a:r>
              <a:rPr lang="en-US" b="1" dirty="0" err="1">
                <a:solidFill>
                  <a:srgbClr val="008000"/>
                </a:solidFill>
              </a:rPr>
              <a:t>onStop</a:t>
            </a:r>
            <a:r>
              <a:rPr lang="en-US" b="1" dirty="0">
                <a:solidFill>
                  <a:srgbClr val="008000"/>
                </a:solidFill>
              </a:rPr>
              <a:t>() event"</a:t>
            </a:r>
            <a:r>
              <a:rPr lang="en-US" dirty="0"/>
              <a:t>);</a:t>
            </a:r>
            <a:br>
              <a:rPr lang="en-US" dirty="0"/>
            </a:br>
            <a:r>
              <a:rPr lang="en-US" dirty="0"/>
              <a:t>}</a:t>
            </a:r>
            <a:br>
              <a:rPr lang="en-US" dirty="0"/>
            </a:br>
            <a:r>
              <a:rPr lang="en-US" dirty="0"/>
              <a:t/>
            </a:r>
            <a:br>
              <a:rPr lang="en-US" dirty="0"/>
            </a:br>
            <a:r>
              <a:rPr lang="en-US" i="1" dirty="0">
                <a:solidFill>
                  <a:srgbClr val="808080"/>
                </a:solidFill>
              </a:rPr>
              <a:t>/** Called just before the activity is destroyed. */</a:t>
            </a:r>
            <a:br>
              <a:rPr lang="en-US" i="1" dirty="0">
                <a:solidFill>
                  <a:srgbClr val="808080"/>
                </a:solidFill>
              </a:rPr>
            </a:br>
            <a:r>
              <a:rPr lang="en-US" dirty="0">
                <a:solidFill>
                  <a:srgbClr val="808000"/>
                </a:solidFill>
              </a:rPr>
              <a:t>@Override</a:t>
            </a:r>
            <a:br>
              <a:rPr lang="en-US" dirty="0">
                <a:solidFill>
                  <a:srgbClr val="808000"/>
                </a:solidFill>
              </a:rPr>
            </a:br>
            <a:r>
              <a:rPr lang="en-US" b="1" dirty="0">
                <a:solidFill>
                  <a:srgbClr val="000080"/>
                </a:solidFill>
              </a:rPr>
              <a:t>public void </a:t>
            </a:r>
            <a:r>
              <a:rPr lang="en-US" dirty="0" err="1"/>
              <a:t>onDestroy</a:t>
            </a:r>
            <a:r>
              <a:rPr lang="en-US" dirty="0"/>
              <a:t>() {</a:t>
            </a:r>
            <a:br>
              <a:rPr lang="en-US" dirty="0"/>
            </a:br>
            <a:r>
              <a:rPr lang="en-US" dirty="0"/>
              <a:t>    </a:t>
            </a:r>
            <a:r>
              <a:rPr lang="en-US" b="1" dirty="0" err="1">
                <a:solidFill>
                  <a:srgbClr val="000080"/>
                </a:solidFill>
              </a:rPr>
              <a:t>super</a:t>
            </a:r>
            <a:r>
              <a:rPr lang="en-US" dirty="0" err="1"/>
              <a:t>.onDestroy</a:t>
            </a:r>
            <a:r>
              <a:rPr lang="en-US" dirty="0"/>
              <a:t>();</a:t>
            </a:r>
            <a:br>
              <a:rPr lang="en-US" dirty="0"/>
            </a:br>
            <a:r>
              <a:rPr lang="en-US" dirty="0"/>
              <a:t>    </a:t>
            </a:r>
            <a:r>
              <a:rPr lang="en-US" dirty="0" err="1"/>
              <a:t>Log.d</a:t>
            </a:r>
            <a:r>
              <a:rPr lang="en-US" dirty="0"/>
              <a:t>(</a:t>
            </a:r>
            <a:r>
              <a:rPr lang="en-US" b="1" dirty="0" err="1">
                <a:solidFill>
                  <a:srgbClr val="660E7A"/>
                </a:solidFill>
              </a:rPr>
              <a:t>msg</a:t>
            </a:r>
            <a:r>
              <a:rPr lang="en-US" dirty="0"/>
              <a:t>, </a:t>
            </a:r>
            <a:r>
              <a:rPr lang="en-US" b="1" dirty="0">
                <a:solidFill>
                  <a:srgbClr val="008000"/>
                </a:solidFill>
              </a:rPr>
              <a:t>"The </a:t>
            </a:r>
            <a:r>
              <a:rPr lang="en-US" b="1" dirty="0" err="1">
                <a:solidFill>
                  <a:srgbClr val="008000"/>
                </a:solidFill>
              </a:rPr>
              <a:t>onDestroy</a:t>
            </a:r>
            <a:r>
              <a:rPr lang="en-US" b="1" dirty="0">
                <a:solidFill>
                  <a:srgbClr val="008000"/>
                </a:solidFill>
              </a:rPr>
              <a:t>() event"</a:t>
            </a:r>
            <a:r>
              <a:rPr lang="en-US" dirty="0"/>
              <a:t>);</a:t>
            </a:r>
            <a:br>
              <a:rPr lang="en-US" dirty="0"/>
            </a:br>
            <a:r>
              <a:rPr lang="en-US" dirty="0"/>
              <a:t>}</a:t>
            </a:r>
          </a:p>
        </p:txBody>
      </p:sp>
    </p:spTree>
    <p:extLst>
      <p:ext uri="{BB962C8B-B14F-4D97-AF65-F5344CB8AC3E}">
        <p14:creationId xmlns:p14="http://schemas.microsoft.com/office/powerpoint/2010/main" val="1615205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59550" y="398251"/>
            <a:ext cx="1358064" cy="646331"/>
          </a:xfrm>
          <a:prstGeom prst="rect">
            <a:avLst/>
          </a:prstGeom>
        </p:spPr>
        <p:txBody>
          <a:bodyPr wrap="none">
            <a:spAutoFit/>
          </a:bodyPr>
          <a:lstStyle/>
          <a:p>
            <a:r>
              <a:rPr lang="en-US" sz="3600" smtClean="0">
                <a:solidFill>
                  <a:srgbClr val="2F1A14"/>
                </a:solidFill>
                <a:latin typeface="Helvetica Neue" charset="0"/>
                <a:ea typeface="Helvetica Neue" charset="0"/>
                <a:cs typeface="Helvetica Neue" charset="0"/>
              </a:rPr>
              <a:t>Intent</a:t>
            </a:r>
            <a:endParaRPr lang="en-US" sz="3600" dirty="0" smtClean="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612494" y="1677147"/>
            <a:ext cx="5080000" cy="4330700"/>
          </a:xfrm>
          <a:prstGeom prst="rect">
            <a:avLst/>
          </a:prstGeom>
        </p:spPr>
      </p:pic>
      <p:sp>
        <p:nvSpPr>
          <p:cNvPr id="3" name="Rectangle 2"/>
          <p:cNvSpPr/>
          <p:nvPr/>
        </p:nvSpPr>
        <p:spPr>
          <a:xfrm>
            <a:off x="5692494" y="4420781"/>
            <a:ext cx="6499506" cy="646331"/>
          </a:xfrm>
          <a:prstGeom prst="rect">
            <a:avLst/>
          </a:prstGeom>
        </p:spPr>
        <p:txBody>
          <a:bodyPr wrap="square">
            <a:spAutoFit/>
          </a:bodyPr>
          <a:lstStyle/>
          <a:p>
            <a:r>
              <a:rPr lang="en-US" dirty="0"/>
              <a:t>Intent intent = </a:t>
            </a:r>
            <a:r>
              <a:rPr lang="en-US" b="1" dirty="0">
                <a:solidFill>
                  <a:srgbClr val="000080"/>
                </a:solidFill>
              </a:rPr>
              <a:t>new </a:t>
            </a:r>
            <a:r>
              <a:rPr lang="en-US" dirty="0"/>
              <a:t>Intent(</a:t>
            </a:r>
            <a:r>
              <a:rPr lang="en-US" dirty="0" err="1"/>
              <a:t>MainActivity.</a:t>
            </a:r>
            <a:r>
              <a:rPr lang="en-US" b="1" dirty="0" err="1">
                <a:solidFill>
                  <a:srgbClr val="000080"/>
                </a:solidFill>
              </a:rPr>
              <a:t>this</a:t>
            </a:r>
            <a:r>
              <a:rPr lang="en-US" dirty="0"/>
              <a:t>, </a:t>
            </a:r>
            <a:r>
              <a:rPr lang="en-US" dirty="0" err="1" smtClean="0"/>
              <a:t>DataActivity.</a:t>
            </a:r>
            <a:r>
              <a:rPr lang="en-US" b="1" dirty="0" err="1" smtClean="0">
                <a:solidFill>
                  <a:srgbClr val="000080"/>
                </a:solidFill>
              </a:rPr>
              <a:t>class</a:t>
            </a:r>
            <a:r>
              <a:rPr lang="en-US" dirty="0" smtClean="0"/>
              <a:t>); </a:t>
            </a:r>
            <a:r>
              <a:rPr lang="en-US" dirty="0" err="1" smtClean="0"/>
              <a:t>startActivity</a:t>
            </a:r>
            <a:r>
              <a:rPr lang="en-US" dirty="0" smtClean="0"/>
              <a:t>(intent);</a:t>
            </a:r>
            <a:endParaRPr lang="en-US" dirty="0"/>
          </a:p>
        </p:txBody>
      </p:sp>
      <p:sp>
        <p:nvSpPr>
          <p:cNvPr id="6" name="Rectangle 5"/>
          <p:cNvSpPr/>
          <p:nvPr/>
        </p:nvSpPr>
        <p:spPr>
          <a:xfrm>
            <a:off x="5692494" y="2036530"/>
            <a:ext cx="6096000" cy="1754326"/>
          </a:xfrm>
          <a:prstGeom prst="rect">
            <a:avLst/>
          </a:prstGeom>
        </p:spPr>
        <p:txBody>
          <a:bodyPr>
            <a:spAutoFit/>
          </a:bodyPr>
          <a:lstStyle/>
          <a:p>
            <a:r>
              <a:rPr lang="en-US" dirty="0" smtClean="0">
                <a:latin typeface="Helvetica Neue" charset="0"/>
                <a:ea typeface="Helvetica Neue" charset="0"/>
                <a:cs typeface="Helvetica Neue" charset="0"/>
              </a:rPr>
              <a:t>	An</a:t>
            </a:r>
            <a:r>
              <a:rPr lang="en-US" dirty="0">
                <a:latin typeface="Helvetica Neue" charset="0"/>
                <a:ea typeface="Helvetica Neue" charset="0"/>
                <a:cs typeface="Helvetica Neue" charset="0"/>
              </a:rPr>
              <a:t> </a:t>
            </a:r>
            <a:r>
              <a:rPr lang="en-US" dirty="0">
                <a:solidFill>
                  <a:srgbClr val="039BE5"/>
                </a:solidFill>
                <a:latin typeface="Helvetica Neue" charset="0"/>
                <a:ea typeface="Helvetica Neue" charset="0"/>
                <a:cs typeface="Helvetica Neue" charset="0"/>
                <a:hlinkClick r:id="rId3"/>
              </a:rPr>
              <a:t>Intent</a:t>
            </a:r>
            <a:r>
              <a:rPr lang="en-US" dirty="0">
                <a:latin typeface="Helvetica Neue" charset="0"/>
                <a:ea typeface="Helvetica Neue" charset="0"/>
                <a:cs typeface="Helvetica Neue" charset="0"/>
              </a:rPr>
              <a:t> is an object that provides runtime binding between separate components (such as two activities). The </a:t>
            </a:r>
            <a:r>
              <a:rPr lang="en-US" dirty="0">
                <a:solidFill>
                  <a:srgbClr val="039BE5"/>
                </a:solidFill>
                <a:latin typeface="Helvetica Neue" charset="0"/>
                <a:ea typeface="Helvetica Neue" charset="0"/>
                <a:cs typeface="Helvetica Neue" charset="0"/>
                <a:hlinkClick r:id="rId3"/>
              </a:rPr>
              <a:t>Intent</a:t>
            </a:r>
            <a:r>
              <a:rPr lang="en-US" dirty="0">
                <a:latin typeface="Helvetica Neue" charset="0"/>
                <a:ea typeface="Helvetica Neue" charset="0"/>
                <a:cs typeface="Helvetica Neue" charset="0"/>
              </a:rPr>
              <a:t> represents an app’s "intent to do something." You can use intents for a wide variety of tasks, but most often they’re used to start another activity.</a:t>
            </a:r>
          </a:p>
        </p:txBody>
      </p:sp>
    </p:spTree>
    <p:extLst>
      <p:ext uri="{BB962C8B-B14F-4D97-AF65-F5344CB8AC3E}">
        <p14:creationId xmlns:p14="http://schemas.microsoft.com/office/powerpoint/2010/main" val="710754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59550" y="398251"/>
            <a:ext cx="1358064" cy="646331"/>
          </a:xfrm>
          <a:prstGeom prst="rect">
            <a:avLst/>
          </a:prstGeom>
        </p:spPr>
        <p:txBody>
          <a:bodyPr wrap="none">
            <a:spAutoFit/>
          </a:bodyPr>
          <a:lstStyle/>
          <a:p>
            <a:r>
              <a:rPr lang="en-US" sz="3600" smtClean="0">
                <a:solidFill>
                  <a:srgbClr val="2F1A14"/>
                </a:solidFill>
                <a:latin typeface="Helvetica Neue" charset="0"/>
                <a:ea typeface="Helvetica Neue" charset="0"/>
                <a:cs typeface="Helvetica Neue" charset="0"/>
              </a:rPr>
              <a:t>Intent</a:t>
            </a:r>
            <a:endParaRPr lang="en-US" sz="3600" dirty="0" smtClean="0">
              <a:solidFill>
                <a:srgbClr val="2F1A14"/>
              </a:solidFill>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612494" y="1677147"/>
            <a:ext cx="5080000" cy="4330700"/>
          </a:xfrm>
          <a:prstGeom prst="rect">
            <a:avLst/>
          </a:prstGeom>
        </p:spPr>
      </p:pic>
      <p:sp>
        <p:nvSpPr>
          <p:cNvPr id="3" name="Rectangle 2"/>
          <p:cNvSpPr/>
          <p:nvPr/>
        </p:nvSpPr>
        <p:spPr>
          <a:xfrm>
            <a:off x="5692494" y="1780748"/>
            <a:ext cx="6499506" cy="1477328"/>
          </a:xfrm>
          <a:prstGeom prst="rect">
            <a:avLst/>
          </a:prstGeom>
        </p:spPr>
        <p:txBody>
          <a:bodyPr wrap="square">
            <a:spAutoFit/>
          </a:bodyPr>
          <a:lstStyle/>
          <a:p>
            <a:r>
              <a:rPr lang="en-US" dirty="0" smtClean="0"/>
              <a:t>Activity1</a:t>
            </a:r>
            <a:br>
              <a:rPr lang="en-US" dirty="0" smtClean="0"/>
            </a:br>
            <a:r>
              <a:rPr lang="en-US" dirty="0" smtClean="0"/>
              <a:t/>
            </a:r>
            <a:br>
              <a:rPr lang="en-US" dirty="0" smtClean="0"/>
            </a:br>
            <a:r>
              <a:rPr lang="en-US" dirty="0" smtClean="0"/>
              <a:t>Intent </a:t>
            </a:r>
            <a:r>
              <a:rPr lang="en-US" dirty="0"/>
              <a:t>intent = </a:t>
            </a:r>
            <a:r>
              <a:rPr lang="en-US" b="1" dirty="0">
                <a:solidFill>
                  <a:srgbClr val="000080"/>
                </a:solidFill>
              </a:rPr>
              <a:t>new </a:t>
            </a:r>
            <a:r>
              <a:rPr lang="en-US" dirty="0"/>
              <a:t>Intent(</a:t>
            </a:r>
            <a:r>
              <a:rPr lang="en-US" dirty="0" err="1"/>
              <a:t>MainActivity.</a:t>
            </a:r>
            <a:r>
              <a:rPr lang="en-US" b="1" dirty="0" err="1">
                <a:solidFill>
                  <a:srgbClr val="000080"/>
                </a:solidFill>
              </a:rPr>
              <a:t>this</a:t>
            </a:r>
            <a:r>
              <a:rPr lang="en-US" dirty="0"/>
              <a:t>, </a:t>
            </a:r>
            <a:r>
              <a:rPr lang="en-US" dirty="0" err="1" smtClean="0"/>
              <a:t>DataActivity.</a:t>
            </a:r>
            <a:r>
              <a:rPr lang="en-US" b="1" dirty="0" err="1" smtClean="0">
                <a:solidFill>
                  <a:srgbClr val="000080"/>
                </a:solidFill>
              </a:rPr>
              <a:t>class</a:t>
            </a:r>
            <a:r>
              <a:rPr lang="en-US" dirty="0" smtClean="0"/>
              <a:t>);</a:t>
            </a:r>
            <a:br>
              <a:rPr lang="en-US" dirty="0" smtClean="0"/>
            </a:br>
            <a:r>
              <a:rPr lang="en-US" dirty="0" err="1" smtClean="0">
                <a:solidFill>
                  <a:schemeClr val="accent2">
                    <a:lumMod val="75000"/>
                  </a:schemeClr>
                </a:solidFill>
              </a:rPr>
              <a:t>intent.putExtra</a:t>
            </a:r>
            <a:r>
              <a:rPr lang="en-US" dirty="0" smtClean="0">
                <a:solidFill>
                  <a:schemeClr val="accent2">
                    <a:lumMod val="75000"/>
                  </a:schemeClr>
                </a:solidFill>
              </a:rPr>
              <a:t>(“</a:t>
            </a:r>
            <a:r>
              <a:rPr lang="en-US" dirty="0" err="1" smtClean="0">
                <a:solidFill>
                  <a:schemeClr val="accent2">
                    <a:lumMod val="75000"/>
                  </a:schemeClr>
                </a:solidFill>
              </a:rPr>
              <a:t>dataKey</a:t>
            </a:r>
            <a:r>
              <a:rPr lang="en-US" dirty="0" smtClean="0">
                <a:solidFill>
                  <a:schemeClr val="accent2">
                    <a:lumMod val="75000"/>
                  </a:schemeClr>
                </a:solidFill>
              </a:rPr>
              <a:t>”, “</a:t>
            </a:r>
            <a:r>
              <a:rPr lang="en-US" dirty="0" err="1" smtClean="0">
                <a:solidFill>
                  <a:schemeClr val="accent2">
                    <a:lumMod val="75000"/>
                  </a:schemeClr>
                </a:solidFill>
              </a:rPr>
              <a:t>HelloWorld</a:t>
            </a:r>
            <a:r>
              <a:rPr lang="en-US" dirty="0" smtClean="0">
                <a:solidFill>
                  <a:schemeClr val="accent2">
                    <a:lumMod val="75000"/>
                  </a:schemeClr>
                </a:solidFill>
              </a:rPr>
              <a:t>”); </a:t>
            </a:r>
            <a:br>
              <a:rPr lang="en-US" dirty="0" smtClean="0">
                <a:solidFill>
                  <a:schemeClr val="accent2">
                    <a:lumMod val="75000"/>
                  </a:schemeClr>
                </a:solidFill>
              </a:rPr>
            </a:br>
            <a:r>
              <a:rPr lang="en-US" dirty="0" err="1" smtClean="0"/>
              <a:t>startActivity</a:t>
            </a:r>
            <a:r>
              <a:rPr lang="en-US" dirty="0" smtClean="0"/>
              <a:t>(intent);</a:t>
            </a:r>
            <a:endParaRPr lang="en-US" dirty="0"/>
          </a:p>
        </p:txBody>
      </p:sp>
      <p:sp>
        <p:nvSpPr>
          <p:cNvPr id="5" name="Rectangle 4"/>
          <p:cNvSpPr/>
          <p:nvPr/>
        </p:nvSpPr>
        <p:spPr>
          <a:xfrm>
            <a:off x="5692494" y="3982789"/>
            <a:ext cx="7510463" cy="1200329"/>
          </a:xfrm>
          <a:prstGeom prst="rect">
            <a:avLst/>
          </a:prstGeom>
        </p:spPr>
        <p:txBody>
          <a:bodyPr wrap="square">
            <a:spAutoFit/>
          </a:bodyPr>
          <a:lstStyle/>
          <a:p>
            <a:r>
              <a:rPr lang="en-US" dirty="0" smtClean="0"/>
              <a:t>Activity2</a:t>
            </a:r>
            <a:r>
              <a:rPr lang="en-US" dirty="0" smtClean="0">
                <a:solidFill>
                  <a:srgbClr val="660066"/>
                </a:solidFill>
              </a:rPr>
              <a:t/>
            </a:r>
            <a:br>
              <a:rPr lang="en-US" dirty="0" smtClean="0">
                <a:solidFill>
                  <a:srgbClr val="660066"/>
                </a:solidFill>
              </a:rPr>
            </a:br>
            <a:r>
              <a:rPr lang="en-US" dirty="0" smtClean="0">
                <a:solidFill>
                  <a:srgbClr val="660066"/>
                </a:solidFill>
              </a:rPr>
              <a:t/>
            </a:r>
            <a:br>
              <a:rPr lang="en-US" dirty="0" smtClean="0">
                <a:solidFill>
                  <a:srgbClr val="660066"/>
                </a:solidFill>
              </a:rPr>
            </a:br>
            <a:r>
              <a:rPr lang="en-US" dirty="0" smtClean="0">
                <a:solidFill>
                  <a:srgbClr val="660066"/>
                </a:solidFill>
              </a:rPr>
              <a:t>Intent</a:t>
            </a:r>
            <a:r>
              <a:rPr lang="en-US" dirty="0" smtClean="0">
                <a:solidFill>
                  <a:srgbClr val="000000"/>
                </a:solidFill>
              </a:rPr>
              <a:t> </a:t>
            </a:r>
            <a:r>
              <a:rPr lang="en-US" dirty="0">
                <a:solidFill>
                  <a:srgbClr val="000000"/>
                </a:solidFill>
              </a:rPr>
              <a:t>intent </a:t>
            </a:r>
            <a:r>
              <a:rPr lang="en-US" dirty="0">
                <a:solidFill>
                  <a:srgbClr val="666600"/>
                </a:solidFill>
              </a:rPr>
              <a:t>=</a:t>
            </a:r>
            <a:r>
              <a:rPr lang="en-US" dirty="0">
                <a:solidFill>
                  <a:srgbClr val="000000"/>
                </a:solidFill>
              </a:rPr>
              <a:t> </a:t>
            </a:r>
            <a:r>
              <a:rPr lang="en-US" dirty="0" err="1">
                <a:solidFill>
                  <a:srgbClr val="000000"/>
                </a:solidFill>
              </a:rPr>
              <a:t>getIntent</a:t>
            </a:r>
            <a:r>
              <a:rPr lang="en-US" dirty="0">
                <a:solidFill>
                  <a:srgbClr val="666600"/>
                </a:solidFill>
              </a:rPr>
              <a:t>();</a:t>
            </a:r>
            <a:r>
              <a:rPr lang="en-US" dirty="0">
                <a:solidFill>
                  <a:srgbClr val="000000"/>
                </a:solidFill>
              </a:rPr>
              <a:t/>
            </a:r>
            <a:br>
              <a:rPr lang="en-US" dirty="0">
                <a:solidFill>
                  <a:srgbClr val="000000"/>
                </a:solidFill>
              </a:rPr>
            </a:br>
            <a:r>
              <a:rPr lang="en-US" dirty="0" smtClean="0">
                <a:solidFill>
                  <a:srgbClr val="660066"/>
                </a:solidFill>
              </a:rPr>
              <a:t>String</a:t>
            </a:r>
            <a:r>
              <a:rPr lang="en-US" dirty="0" smtClean="0">
                <a:solidFill>
                  <a:srgbClr val="000000"/>
                </a:solidFill>
              </a:rPr>
              <a:t> </a:t>
            </a:r>
            <a:r>
              <a:rPr lang="en-US" dirty="0">
                <a:solidFill>
                  <a:srgbClr val="000000"/>
                </a:solidFill>
              </a:rPr>
              <a:t>message </a:t>
            </a:r>
            <a:r>
              <a:rPr lang="en-US" dirty="0">
                <a:solidFill>
                  <a:srgbClr val="666600"/>
                </a:solidFill>
              </a:rPr>
              <a:t>=</a:t>
            </a:r>
            <a:r>
              <a:rPr lang="en-US" dirty="0">
                <a:solidFill>
                  <a:srgbClr val="000000"/>
                </a:solidFill>
              </a:rPr>
              <a:t> </a:t>
            </a:r>
            <a:r>
              <a:rPr lang="en-US" dirty="0" err="1">
                <a:solidFill>
                  <a:srgbClr val="000000"/>
                </a:solidFill>
              </a:rPr>
              <a:t>intent</a:t>
            </a:r>
            <a:r>
              <a:rPr lang="en-US" dirty="0" err="1">
                <a:solidFill>
                  <a:srgbClr val="666600"/>
                </a:solidFill>
              </a:rPr>
              <a:t>.</a:t>
            </a:r>
            <a:r>
              <a:rPr lang="en-US" dirty="0" err="1">
                <a:solidFill>
                  <a:srgbClr val="000000"/>
                </a:solidFill>
              </a:rPr>
              <a:t>getStringExtra</a:t>
            </a:r>
            <a:r>
              <a:rPr lang="en-US" dirty="0">
                <a:solidFill>
                  <a:srgbClr val="666600"/>
                </a:solidFill>
              </a:rPr>
              <a:t>(</a:t>
            </a:r>
            <a:r>
              <a:rPr lang="en-US" dirty="0" err="1">
                <a:solidFill>
                  <a:srgbClr val="660066"/>
                </a:solidFill>
              </a:rPr>
              <a:t>MyActivity</a:t>
            </a:r>
            <a:r>
              <a:rPr lang="en-US" dirty="0" err="1">
                <a:solidFill>
                  <a:srgbClr val="666600"/>
                </a:solidFill>
              </a:rPr>
              <a:t>.</a:t>
            </a:r>
            <a:r>
              <a:rPr lang="en-US" dirty="0" err="1">
                <a:solidFill>
                  <a:srgbClr val="000000"/>
                </a:solidFill>
              </a:rPr>
              <a:t>EXTRA_MESSAGE</a:t>
            </a:r>
            <a:r>
              <a:rPr lang="en-US" dirty="0">
                <a:solidFill>
                  <a:srgbClr val="666600"/>
                </a:solidFill>
              </a:rPr>
              <a:t>);</a:t>
            </a:r>
            <a:endParaRPr lang="en-US" dirty="0"/>
          </a:p>
        </p:txBody>
      </p:sp>
    </p:spTree>
    <p:extLst>
      <p:ext uri="{BB962C8B-B14F-4D97-AF65-F5344CB8AC3E}">
        <p14:creationId xmlns:p14="http://schemas.microsoft.com/office/powerpoint/2010/main" val="1723461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6549" y="1021975"/>
            <a:ext cx="3208576" cy="5367617"/>
          </a:xfrm>
          <a:prstGeom prst="rect">
            <a:avLst/>
          </a:prstGeom>
        </p:spPr>
      </p:pic>
      <p:sp>
        <p:nvSpPr>
          <p:cNvPr id="5" name="TextBox 4"/>
          <p:cNvSpPr txBox="1"/>
          <p:nvPr/>
        </p:nvSpPr>
        <p:spPr>
          <a:xfrm>
            <a:off x="4139704" y="268941"/>
            <a:ext cx="4055084" cy="707886"/>
          </a:xfrm>
          <a:prstGeom prst="rect">
            <a:avLst/>
          </a:prstGeom>
          <a:noFill/>
        </p:spPr>
        <p:txBody>
          <a:bodyPr wrap="none" rtlCol="0">
            <a:spAutoFit/>
          </a:bodyPr>
          <a:lstStyle/>
          <a:p>
            <a:r>
              <a:rPr lang="en-US" sz="4000" dirty="0">
                <a:latin typeface="Helvetica Neue" charset="0"/>
                <a:ea typeface="Helvetica Neue" charset="0"/>
                <a:cs typeface="Helvetica Neue" charset="0"/>
              </a:rPr>
              <a:t>Project Structure</a:t>
            </a:r>
            <a:endParaRPr lang="en-US" sz="4000" dirty="0">
              <a:latin typeface="Helvetica Neue" charset="0"/>
              <a:ea typeface="Helvetica Neue" charset="0"/>
              <a:cs typeface="Helvetica Neue" charset="0"/>
            </a:endParaRPr>
          </a:p>
        </p:txBody>
      </p:sp>
      <p:sp>
        <p:nvSpPr>
          <p:cNvPr id="6" name="Rectangle 5"/>
          <p:cNvSpPr/>
          <p:nvPr/>
        </p:nvSpPr>
        <p:spPr>
          <a:xfrm>
            <a:off x="1952315" y="2156483"/>
            <a:ext cx="3702423" cy="1815882"/>
          </a:xfrm>
          <a:prstGeom prst="rect">
            <a:avLst/>
          </a:prstGeom>
        </p:spPr>
        <p:txBody>
          <a:bodyPr wrap="square">
            <a:spAutoFit/>
          </a:bodyPr>
          <a:lstStyle/>
          <a:p>
            <a:pPr>
              <a:buChar char="•"/>
            </a:pPr>
            <a:r>
              <a:rPr lang="en-US" sz="2800" dirty="0" err="1">
                <a:solidFill>
                  <a:srgbClr val="2F1A14"/>
                </a:solidFill>
                <a:latin typeface="Helvetica Neue" charset="0"/>
                <a:ea typeface="Helvetica Neue" charset="0"/>
                <a:cs typeface="Helvetica Neue" charset="0"/>
              </a:rPr>
              <a:t>drawable</a:t>
            </a:r>
            <a:endParaRPr lang="en-US" sz="2800" dirty="0">
              <a:solidFill>
                <a:srgbClr val="2F1A14"/>
              </a:solidFill>
              <a:latin typeface="Helvetica Neue" charset="0"/>
              <a:ea typeface="Helvetica Neue" charset="0"/>
              <a:cs typeface="Helvetica Neue" charset="0"/>
            </a:endParaRPr>
          </a:p>
          <a:p>
            <a:pPr>
              <a:buChar char="•"/>
            </a:pPr>
            <a:r>
              <a:rPr lang="en-US" sz="2800" dirty="0">
                <a:solidFill>
                  <a:srgbClr val="2F1A14"/>
                </a:solidFill>
                <a:latin typeface="Helvetica Neue" charset="0"/>
                <a:ea typeface="Helvetica Neue" charset="0"/>
                <a:cs typeface="Helvetica Neue" charset="0"/>
              </a:rPr>
              <a:t>layout</a:t>
            </a:r>
          </a:p>
          <a:p>
            <a:pPr>
              <a:buChar char="•"/>
            </a:pPr>
            <a:r>
              <a:rPr lang="en-US" sz="2800" dirty="0">
                <a:solidFill>
                  <a:srgbClr val="2F1A14"/>
                </a:solidFill>
                <a:latin typeface="Helvetica Neue" charset="0"/>
                <a:ea typeface="Helvetica Neue" charset="0"/>
                <a:cs typeface="Helvetica Neue" charset="0"/>
              </a:rPr>
              <a:t>values/colors</a:t>
            </a:r>
          </a:p>
          <a:p>
            <a:pPr>
              <a:buChar char="•"/>
            </a:pPr>
            <a:r>
              <a:rPr lang="en-US" sz="2800" dirty="0">
                <a:solidFill>
                  <a:srgbClr val="2F1A14"/>
                </a:solidFill>
                <a:latin typeface="Helvetica Neue" charset="0"/>
                <a:ea typeface="Helvetica Neue" charset="0"/>
                <a:cs typeface="Helvetica Neue" charset="0"/>
              </a:rPr>
              <a:t>values/strings</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20286549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799" y="128537"/>
            <a:ext cx="8366088" cy="6151239"/>
          </a:xfrm>
          <a:prstGeom prst="rect">
            <a:avLst/>
          </a:prstGeom>
        </p:spPr>
      </p:pic>
    </p:spTree>
    <p:extLst>
      <p:ext uri="{BB962C8B-B14F-4D97-AF65-F5344CB8AC3E}">
        <p14:creationId xmlns:p14="http://schemas.microsoft.com/office/powerpoint/2010/main" val="10831295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6684" y="344462"/>
            <a:ext cx="3563796"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Dimension Units</a:t>
            </a:r>
          </a:p>
        </p:txBody>
      </p:sp>
      <p:pic>
        <p:nvPicPr>
          <p:cNvPr id="2" name="Picture 1"/>
          <p:cNvPicPr>
            <a:picLocks noChangeAspect="1"/>
          </p:cNvPicPr>
          <p:nvPr/>
        </p:nvPicPr>
        <p:blipFill>
          <a:blip r:embed="rId2"/>
          <a:stretch>
            <a:fillRect/>
          </a:stretch>
        </p:blipFill>
        <p:spPr>
          <a:xfrm>
            <a:off x="914400" y="990793"/>
            <a:ext cx="9301256" cy="5519088"/>
          </a:xfrm>
          <a:prstGeom prst="rect">
            <a:avLst/>
          </a:prstGeom>
        </p:spPr>
      </p:pic>
    </p:spTree>
    <p:extLst>
      <p:ext uri="{BB962C8B-B14F-4D97-AF65-F5344CB8AC3E}">
        <p14:creationId xmlns:p14="http://schemas.microsoft.com/office/powerpoint/2010/main" val="940541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1524000" y="1122363"/>
            <a:ext cx="9144000" cy="2387600"/>
          </a:xfrm>
        </p:spPr>
        <p:txBody>
          <a:bodyPr/>
          <a:lstStyle/>
          <a:p>
            <a:r>
              <a:rPr lang="en-US" dirty="0">
                <a:latin typeface="Helvetica Neue" charset="0"/>
                <a:ea typeface="Helvetica Neue" charset="0"/>
                <a:cs typeface="Helvetica Neue" charset="0"/>
              </a:rPr>
              <a:t>Basic Android</a:t>
            </a:r>
            <a:endParaRPr lang="en-US" dirty="0">
              <a:latin typeface="Helvetica Neue" charset="0"/>
              <a:ea typeface="Helvetica Neue" charset="0"/>
              <a:cs typeface="Helvetica Neue" charset="0"/>
            </a:endParaRPr>
          </a:p>
        </p:txBody>
      </p:sp>
      <p:sp>
        <p:nvSpPr>
          <p:cNvPr id="5" name="Subtitle 2"/>
          <p:cNvSpPr>
            <a:spLocks noGrp="1"/>
          </p:cNvSpPr>
          <p:nvPr>
            <p:ph type="subTitle" idx="1"/>
          </p:nvPr>
        </p:nvSpPr>
        <p:spPr>
          <a:xfrm>
            <a:off x="1524000" y="3602038"/>
            <a:ext cx="9144000" cy="1655762"/>
          </a:xfrm>
        </p:spPr>
        <p:txBody>
          <a:bodyPr/>
          <a:lstStyle/>
          <a:p>
            <a:r>
              <a:rPr lang="en-US" dirty="0">
                <a:latin typeface="Helvetica Neue" charset="0"/>
                <a:ea typeface="Helvetica Neue" charset="0"/>
                <a:cs typeface="Helvetica Neue" charset="0"/>
              </a:rPr>
              <a:t>with Android Studio</a:t>
            </a:r>
            <a:endParaRPr lang="en-US" dirty="0">
              <a:latin typeface="Helvetica Neue" charset="0"/>
              <a:ea typeface="Helvetica Neue" charset="0"/>
              <a:cs typeface="Helvetica Neue" charset="0"/>
            </a:endParaRPr>
          </a:p>
        </p:txBody>
      </p:sp>
      <p:sp>
        <p:nvSpPr>
          <p:cNvPr id="6" name="Rectangle 5"/>
          <p:cNvSpPr/>
          <p:nvPr/>
        </p:nvSpPr>
        <p:spPr>
          <a:xfrm>
            <a:off x="0" y="6151658"/>
            <a:ext cx="1187697" cy="369332"/>
          </a:xfrm>
          <a:prstGeom prst="rect">
            <a:avLst/>
          </a:prstGeom>
        </p:spPr>
        <p:txBody>
          <a:bodyPr wrap="none">
            <a:spAutoFit/>
          </a:bodyPr>
          <a:lstStyle/>
          <a:p>
            <a:r>
              <a:rPr lang="en-US"/>
              <a:t>Exalt Team</a:t>
            </a:r>
          </a:p>
        </p:txBody>
      </p:sp>
      <p:pic>
        <p:nvPicPr>
          <p:cNvPr id="7" name="Picture 6"/>
          <p:cNvPicPr>
            <a:picLocks noChangeAspect="1"/>
          </p:cNvPicPr>
          <p:nvPr/>
        </p:nvPicPr>
        <p:blipFill>
          <a:blip r:embed="rId2"/>
          <a:stretch>
            <a:fillRect/>
          </a:stretch>
        </p:blipFill>
        <p:spPr>
          <a:xfrm>
            <a:off x="10033000" y="5275358"/>
            <a:ext cx="787400" cy="876300"/>
          </a:xfrm>
          <a:prstGeom prst="rect">
            <a:avLst/>
          </a:prstGeom>
        </p:spPr>
      </p:pic>
      <p:pic>
        <p:nvPicPr>
          <p:cNvPr id="8" name="Picture 7"/>
          <p:cNvPicPr>
            <a:picLocks noChangeAspect="1"/>
          </p:cNvPicPr>
          <p:nvPr/>
        </p:nvPicPr>
        <p:blipFill>
          <a:blip r:embed="rId3"/>
          <a:stretch>
            <a:fillRect/>
          </a:stretch>
        </p:blipFill>
        <p:spPr>
          <a:xfrm>
            <a:off x="8807451" y="5275358"/>
            <a:ext cx="977900" cy="876300"/>
          </a:xfrm>
          <a:prstGeom prst="rect">
            <a:avLst/>
          </a:prstGeom>
        </p:spPr>
      </p:pic>
    </p:spTree>
    <p:extLst>
      <p:ext uri="{BB962C8B-B14F-4D97-AF65-F5344CB8AC3E}">
        <p14:creationId xmlns:p14="http://schemas.microsoft.com/office/powerpoint/2010/main" val="593748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10031" y="2024067"/>
            <a:ext cx="6042211" cy="3539430"/>
          </a:xfrm>
          <a:prstGeom prst="rect">
            <a:avLst/>
          </a:prstGeom>
        </p:spPr>
        <p:txBody>
          <a:bodyPr wrap="square">
            <a:spAutoFit/>
          </a:bodyPr>
          <a:lstStyle/>
          <a:p>
            <a:pPr>
              <a:buChar char="•"/>
            </a:pPr>
            <a:r>
              <a:rPr lang="en-US" sz="2800" dirty="0">
                <a:solidFill>
                  <a:srgbClr val="2F1A14"/>
                </a:solidFill>
                <a:latin typeface="Helvetica Neue" charset="0"/>
                <a:ea typeface="Helvetica Neue" charset="0"/>
                <a:cs typeface="Helvetica Neue" charset="0"/>
              </a:rPr>
              <a:t>Fragment</a:t>
            </a:r>
          </a:p>
          <a:p>
            <a:pPr>
              <a:buChar char="•"/>
            </a:pPr>
            <a:r>
              <a:rPr lang="en-US" sz="2800" dirty="0">
                <a:solidFill>
                  <a:srgbClr val="2F1A14"/>
                </a:solidFill>
                <a:latin typeface="Helvetica Neue" charset="0"/>
                <a:ea typeface="Helvetica Neue" charset="0"/>
                <a:cs typeface="Helvetica Neue" charset="0"/>
              </a:rPr>
              <a:t>Fragment Life Cycle</a:t>
            </a:r>
          </a:p>
          <a:p>
            <a:pPr>
              <a:buChar char="•"/>
            </a:pPr>
            <a:r>
              <a:rPr lang="en-US" sz="2800" dirty="0" err="1">
                <a:solidFill>
                  <a:srgbClr val="2F1A14"/>
                </a:solidFill>
                <a:latin typeface="Helvetica Neue" charset="0"/>
                <a:ea typeface="Helvetica Neue" charset="0"/>
                <a:cs typeface="Helvetica Neue" charset="0"/>
              </a:rPr>
              <a:t>ListView</a:t>
            </a:r>
            <a:endParaRPr lang="en-US" sz="2800" dirty="0">
              <a:solidFill>
                <a:srgbClr val="2F1A14"/>
              </a:solidFill>
              <a:latin typeface="Helvetica Neue" charset="0"/>
              <a:ea typeface="Helvetica Neue" charset="0"/>
              <a:cs typeface="Helvetica Neue" charset="0"/>
            </a:endParaRPr>
          </a:p>
          <a:p>
            <a:pPr>
              <a:buChar char="•"/>
            </a:pPr>
            <a:r>
              <a:rPr lang="en-US" sz="2800" dirty="0">
                <a:solidFill>
                  <a:srgbClr val="2F1A14"/>
                </a:solidFill>
                <a:latin typeface="Helvetica Neue" charset="0"/>
                <a:ea typeface="Helvetica Neue" charset="0"/>
                <a:cs typeface="Helvetica Neue" charset="0"/>
              </a:rPr>
              <a:t>Recycle </a:t>
            </a:r>
            <a:r>
              <a:rPr lang="en-US" sz="2800" dirty="0" smtClean="0">
                <a:solidFill>
                  <a:srgbClr val="2F1A14"/>
                </a:solidFill>
                <a:latin typeface="Helvetica Neue" charset="0"/>
                <a:ea typeface="Helvetica Neue" charset="0"/>
                <a:cs typeface="Helvetica Neue" charset="0"/>
              </a:rPr>
              <a:t>View</a:t>
            </a:r>
          </a:p>
          <a:p>
            <a:pPr>
              <a:buChar char="•"/>
            </a:pPr>
            <a:r>
              <a:rPr lang="en-US" sz="2800" dirty="0" smtClean="0">
                <a:solidFill>
                  <a:srgbClr val="2F1A14"/>
                </a:solidFill>
                <a:latin typeface="Helvetica Neue" charset="0"/>
                <a:ea typeface="Helvetica Neue" charset="0"/>
                <a:cs typeface="Helvetica Neue" charset="0"/>
              </a:rPr>
              <a:t>Call </a:t>
            </a:r>
            <a:r>
              <a:rPr lang="en-US" sz="2800" dirty="0">
                <a:solidFill>
                  <a:srgbClr val="2F1A14"/>
                </a:solidFill>
                <a:latin typeface="Helvetica Neue" charset="0"/>
                <a:ea typeface="Helvetica Neue" charset="0"/>
                <a:cs typeface="Helvetica Neue" charset="0"/>
              </a:rPr>
              <a:t>Web </a:t>
            </a:r>
            <a:r>
              <a:rPr lang="en-US" sz="2800" dirty="0" smtClean="0">
                <a:solidFill>
                  <a:srgbClr val="2F1A14"/>
                </a:solidFill>
                <a:latin typeface="Helvetica Neue" charset="0"/>
                <a:ea typeface="Helvetica Neue" charset="0"/>
                <a:cs typeface="Helvetica Neue" charset="0"/>
              </a:rPr>
              <a:t>API</a:t>
            </a:r>
          </a:p>
          <a:p>
            <a:pPr>
              <a:buChar char="•"/>
            </a:pPr>
            <a:r>
              <a:rPr lang="en-US" sz="2800" dirty="0" err="1" smtClean="0">
                <a:solidFill>
                  <a:srgbClr val="2F1A14"/>
                </a:solidFill>
                <a:latin typeface="Helvetica Neue" charset="0"/>
                <a:ea typeface="Helvetica Neue" charset="0"/>
                <a:cs typeface="Helvetica Neue" charset="0"/>
              </a:rPr>
              <a:t>Butterknife</a:t>
            </a:r>
            <a:endParaRPr lang="en-US" sz="2800" dirty="0">
              <a:solidFill>
                <a:srgbClr val="2F1A14"/>
              </a:solidFill>
              <a:latin typeface="Helvetica Neue" charset="0"/>
              <a:ea typeface="Helvetica Neue" charset="0"/>
              <a:cs typeface="Helvetica Neue" charset="0"/>
            </a:endParaRPr>
          </a:p>
          <a:p>
            <a:pPr>
              <a:buChar char="•"/>
            </a:pPr>
            <a:r>
              <a:rPr lang="en-US" sz="2800" dirty="0" err="1">
                <a:solidFill>
                  <a:srgbClr val="2F1A14"/>
                </a:solidFill>
                <a:latin typeface="Helvetica Neue" charset="0"/>
                <a:ea typeface="Helvetica Neue" charset="0"/>
                <a:cs typeface="Helvetica Neue" charset="0"/>
              </a:rPr>
              <a:t>AutomateTest</a:t>
            </a:r>
            <a:endParaRPr lang="en-US" sz="2800" dirty="0">
              <a:solidFill>
                <a:srgbClr val="2F1A14"/>
              </a:solidFill>
              <a:latin typeface="Helvetica Neue" charset="0"/>
              <a:ea typeface="Helvetica Neue" charset="0"/>
              <a:cs typeface="Helvetica Neue" charset="0"/>
            </a:endParaRPr>
          </a:p>
          <a:p>
            <a:pPr>
              <a:buChar char="•"/>
            </a:pPr>
            <a:r>
              <a:rPr lang="en-US" sz="2800" dirty="0" smtClean="0">
                <a:solidFill>
                  <a:srgbClr val="2F1A14"/>
                </a:solidFill>
                <a:latin typeface="Helvetica Neue" charset="0"/>
                <a:ea typeface="Helvetica Neue" charset="0"/>
                <a:cs typeface="Helvetica Neue" charset="0"/>
              </a:rPr>
              <a:t>Retrospective</a:t>
            </a:r>
            <a:endParaRPr lang="en-US" sz="2800" dirty="0">
              <a:latin typeface="Helvetica Neue" charset="0"/>
              <a:ea typeface="Helvetica Neue" charset="0"/>
              <a:cs typeface="Helvetica Neue" charset="0"/>
            </a:endParaRPr>
          </a:p>
        </p:txBody>
      </p:sp>
      <p:sp>
        <p:nvSpPr>
          <p:cNvPr id="6" name="Rectangle 5"/>
          <p:cNvSpPr/>
          <p:nvPr/>
        </p:nvSpPr>
        <p:spPr>
          <a:xfrm>
            <a:off x="5198126" y="407005"/>
            <a:ext cx="2211204" cy="707886"/>
          </a:xfrm>
          <a:prstGeom prst="rect">
            <a:avLst/>
          </a:prstGeom>
        </p:spPr>
        <p:txBody>
          <a:bodyPr wrap="square">
            <a:spAutoFit/>
          </a:bodyPr>
          <a:lstStyle/>
          <a:p>
            <a:r>
              <a:rPr lang="en-US" sz="4000" dirty="0">
                <a:solidFill>
                  <a:srgbClr val="2F1A14"/>
                </a:solidFill>
                <a:latin typeface="Helvetica Neue" charset="0"/>
                <a:ea typeface="Helvetica Neue" charset="0"/>
                <a:cs typeface="Helvetica Neue" charset="0"/>
              </a:rPr>
              <a:t>Agenda</a:t>
            </a:r>
            <a:endParaRPr lang="en-US" sz="4000" dirty="0">
              <a:latin typeface="Helvetica Neue" charset="0"/>
              <a:ea typeface="Helvetica Neue" charset="0"/>
              <a:cs typeface="Helvetica Neue" charset="0"/>
            </a:endParaRPr>
          </a:p>
        </p:txBody>
      </p:sp>
    </p:spTree>
    <p:extLst>
      <p:ext uri="{BB962C8B-B14F-4D97-AF65-F5344CB8AC3E}">
        <p14:creationId xmlns:p14="http://schemas.microsoft.com/office/powerpoint/2010/main" val="7780374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1643" y="2693005"/>
            <a:ext cx="3857276" cy="769441"/>
          </a:xfrm>
          <a:prstGeom prst="rect">
            <a:avLst/>
          </a:prstGeom>
        </p:spPr>
        <p:txBody>
          <a:bodyPr wrap="square">
            <a:spAutoFit/>
          </a:bodyPr>
          <a:lstStyle/>
          <a:p>
            <a:r>
              <a:rPr lang="en-US" sz="4400" dirty="0">
                <a:latin typeface="Helvetica Neue" charset="0"/>
                <a:ea typeface="Helvetica Neue" charset="0"/>
                <a:cs typeface="Helvetica Neue" charset="0"/>
              </a:rPr>
              <a:t>Recycle View</a:t>
            </a:r>
          </a:p>
        </p:txBody>
      </p:sp>
    </p:spTree>
    <p:extLst>
      <p:ext uri="{BB962C8B-B14F-4D97-AF65-F5344CB8AC3E}">
        <p14:creationId xmlns:p14="http://schemas.microsoft.com/office/powerpoint/2010/main" val="1895522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s://nuuneoi.com/blog/758/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327" y="885727"/>
            <a:ext cx="6096000"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105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txBox="1">
            <a:spLocks/>
          </p:cNvSpPr>
          <p:nvPr/>
        </p:nvSpPr>
        <p:spPr>
          <a:xfrm>
            <a:off x="1971675" y="592088"/>
            <a:ext cx="8229600" cy="9647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th-TH" b="1" dirty="0" smtClean="0"/>
              <a:t>บังคับให้ใช้ </a:t>
            </a:r>
            <a:r>
              <a:rPr lang="en-US" b="1" dirty="0" err="1" smtClean="0"/>
              <a:t>ViewHolder</a:t>
            </a:r>
            <a:r>
              <a:rPr lang="en-US" b="1" dirty="0" smtClean="0"/>
              <a:t> Pattern </a:t>
            </a:r>
            <a:r>
              <a:rPr lang="th-TH" b="1" dirty="0" smtClean="0"/>
              <a:t>และ </a:t>
            </a:r>
            <a:r>
              <a:rPr lang="en-US" b="1" dirty="0" smtClean="0"/>
              <a:t>Recycle View </a:t>
            </a:r>
            <a:r>
              <a:rPr lang="th-TH" b="1" dirty="0" smtClean="0"/>
              <a:t>อัตโนมัติ</a:t>
            </a:r>
            <a:endParaRPr lang="th-TH" b="1"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556792"/>
            <a:ext cx="822960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0271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เนื้อหา 2"/>
          <p:cNvSpPr txBox="1">
            <a:spLocks/>
          </p:cNvSpPr>
          <p:nvPr/>
        </p:nvSpPr>
        <p:spPr>
          <a:xfrm>
            <a:off x="2371725" y="1428751"/>
            <a:ext cx="8229600" cy="8206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th-TH" b="1" smtClean="0"/>
              <a:t>แยก </a:t>
            </a:r>
            <a:r>
              <a:rPr lang="en-US" b="1" smtClean="0"/>
              <a:t>Component </a:t>
            </a:r>
            <a:r>
              <a:rPr lang="th-TH" b="1" smtClean="0"/>
              <a:t>ออกมาอย่างอิสระต่อกัน</a:t>
            </a:r>
          </a:p>
          <a:p>
            <a:endParaRPr lang="th-TH" dirty="0"/>
          </a:p>
        </p:txBody>
      </p:sp>
      <p:pic>
        <p:nvPicPr>
          <p:cNvPr id="3" name="Picture 2" descr="http://www.clipular.com/c/5634262243475456.png?k=TGozjyIiX1alx5xAHYxU9XSKw6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025" y="-2266950"/>
            <a:ext cx="82296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clipular.com/c/5634262243475456.png?k=TGozjyIiX1alx5xAHYxU9XSKw6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2114550"/>
            <a:ext cx="82296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2628900"/>
            <a:ext cx="82296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03082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nuuneoi.com/blog/758/layou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55" y="1455068"/>
            <a:ext cx="7939944" cy="4392488"/>
          </a:xfrm>
          <a:prstGeom prst="rect">
            <a:avLst/>
          </a:prstGeom>
          <a:noFill/>
          <a:extLst>
            <a:ext uri="{909E8E84-426E-40DD-AFC4-6F175D3DCCD1}">
              <a14:hiddenFill xmlns:a14="http://schemas.microsoft.com/office/drawing/2010/main">
                <a:solidFill>
                  <a:srgbClr val="FFFFFF"/>
                </a:solidFill>
              </a14:hiddenFill>
            </a:ext>
          </a:extLst>
        </p:spPr>
      </p:pic>
      <p:sp>
        <p:nvSpPr>
          <p:cNvPr id="3" name="สี่เหลี่ยมผืนผ้า 3"/>
          <p:cNvSpPr/>
          <p:nvPr/>
        </p:nvSpPr>
        <p:spPr>
          <a:xfrm>
            <a:off x="5194700" y="538326"/>
            <a:ext cx="2603854" cy="523220"/>
          </a:xfrm>
          <a:prstGeom prst="rect">
            <a:avLst/>
          </a:prstGeom>
        </p:spPr>
        <p:txBody>
          <a:bodyPr wrap="none">
            <a:spAutoFit/>
          </a:bodyPr>
          <a:lstStyle/>
          <a:p>
            <a:r>
              <a:rPr lang="en-US" b="1" dirty="0" err="1" smtClean="0"/>
              <a:t>LayoutManager</a:t>
            </a:r>
            <a:r>
              <a:rPr lang="en-US" b="1" dirty="0" smtClean="0"/>
              <a:t> </a:t>
            </a:r>
            <a:endParaRPr lang="th-TH" dirty="0"/>
          </a:p>
        </p:txBody>
      </p:sp>
    </p:spTree>
    <p:extLst>
      <p:ext uri="{BB962C8B-B14F-4D97-AF65-F5344CB8AC3E}">
        <p14:creationId xmlns:p14="http://schemas.microsoft.com/office/powerpoint/2010/main" val="227883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txBox="1">
            <a:spLocks/>
          </p:cNvSpPr>
          <p:nvPr/>
        </p:nvSpPr>
        <p:spPr>
          <a:xfrm>
            <a:off x="2226618" y="229458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Retrofit</a:t>
            </a:r>
            <a:endParaRPr lang="th-TH" dirty="0"/>
          </a:p>
        </p:txBody>
      </p:sp>
    </p:spTree>
    <p:extLst>
      <p:ext uri="{BB962C8B-B14F-4D97-AF65-F5344CB8AC3E}">
        <p14:creationId xmlns:p14="http://schemas.microsoft.com/office/powerpoint/2010/main" val="124066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8198" y="457200"/>
            <a:ext cx="1268681" cy="707886"/>
          </a:xfrm>
          <a:prstGeom prst="rect">
            <a:avLst/>
          </a:prstGeom>
          <a:noFill/>
        </p:spPr>
        <p:txBody>
          <a:bodyPr wrap="none" rtlCol="0">
            <a:spAutoFit/>
          </a:bodyPr>
          <a:lstStyle/>
          <a:p>
            <a:r>
              <a:rPr lang="en-US" sz="4000" dirty="0" smtClean="0">
                <a:latin typeface="Helvetica Neue" charset="0"/>
                <a:ea typeface="Helvetica Neue" charset="0"/>
                <a:cs typeface="Helvetica Neue" charset="0"/>
              </a:rPr>
              <a:t>View</a:t>
            </a:r>
            <a:endParaRPr lang="en-US" sz="4000" dirty="0">
              <a:latin typeface="Helvetica Neue" charset="0"/>
              <a:ea typeface="Helvetica Neue" charset="0"/>
              <a:cs typeface="Helvetica Neue" charset="0"/>
            </a:endParaRPr>
          </a:p>
        </p:txBody>
      </p:sp>
      <p:sp>
        <p:nvSpPr>
          <p:cNvPr id="5" name="TextBox 4"/>
          <p:cNvSpPr txBox="1"/>
          <p:nvPr/>
        </p:nvSpPr>
        <p:spPr>
          <a:xfrm>
            <a:off x="4316506" y="2891118"/>
            <a:ext cx="184731" cy="369332"/>
          </a:xfrm>
          <a:prstGeom prst="rect">
            <a:avLst/>
          </a:prstGeom>
          <a:noFill/>
        </p:spPr>
        <p:txBody>
          <a:bodyPr wrap="none" rtlCol="0">
            <a:spAutoFit/>
          </a:bodyPr>
          <a:lstStyle/>
          <a:p>
            <a:endParaRPr lang="en-US" dirty="0"/>
          </a:p>
        </p:txBody>
      </p:sp>
      <p:sp>
        <p:nvSpPr>
          <p:cNvPr id="6" name="Rectangle 5"/>
          <p:cNvSpPr/>
          <p:nvPr/>
        </p:nvSpPr>
        <p:spPr>
          <a:xfrm>
            <a:off x="1071280" y="1658770"/>
            <a:ext cx="10197353" cy="1015663"/>
          </a:xfrm>
          <a:prstGeom prst="rect">
            <a:avLst/>
          </a:prstGeom>
        </p:spPr>
        <p:txBody>
          <a:bodyPr wrap="square">
            <a:spAutoFit/>
          </a:bodyPr>
          <a:lstStyle/>
          <a:p>
            <a:r>
              <a:rPr lang="en-US" sz="2000" dirty="0">
                <a:solidFill>
                  <a:srgbClr val="2F1A14"/>
                </a:solidFill>
                <a:latin typeface="Helvetica Neue" charset="0"/>
                <a:ea typeface="Helvetica Neue" charset="0"/>
                <a:cs typeface="Helvetica Neue" charset="0"/>
              </a:rPr>
              <a:t> This class represents the basic building block for user interface components. A View occupies a rectangular area on the screen and is responsible for drawing and event handling.  </a:t>
            </a:r>
            <a:r>
              <a:rPr lang="en-US" sz="2000" dirty="0" smtClean="0">
                <a:solidFill>
                  <a:srgbClr val="DB4D2A"/>
                </a:solidFill>
                <a:latin typeface="Helvetica Neue" charset="0"/>
                <a:ea typeface="Helvetica Neue" charset="0"/>
                <a:cs typeface="Helvetica Neue" charset="0"/>
              </a:rPr>
              <a:t>View </a:t>
            </a:r>
            <a:r>
              <a:rPr lang="en-US" sz="2000" dirty="0">
                <a:solidFill>
                  <a:srgbClr val="DB4D2A"/>
                </a:solidFill>
                <a:latin typeface="Helvetica Neue" charset="0"/>
                <a:ea typeface="Helvetica Neue" charset="0"/>
                <a:cs typeface="Helvetica Neue" charset="0"/>
              </a:rPr>
              <a:t>is the base class for widgets</a:t>
            </a:r>
            <a:endParaRPr lang="en-US" sz="2000" dirty="0">
              <a:latin typeface="Helvetica Neue" charset="0"/>
              <a:ea typeface="Helvetica Neue" charset="0"/>
              <a:cs typeface="Helvetica Neue" charset="0"/>
            </a:endParaRPr>
          </a:p>
        </p:txBody>
      </p:sp>
      <p:pic>
        <p:nvPicPr>
          <p:cNvPr id="8" name="Picture 7"/>
          <p:cNvPicPr>
            <a:picLocks noChangeAspect="1"/>
          </p:cNvPicPr>
          <p:nvPr/>
        </p:nvPicPr>
        <p:blipFill>
          <a:blip r:embed="rId2"/>
          <a:stretch>
            <a:fillRect/>
          </a:stretch>
        </p:blipFill>
        <p:spPr>
          <a:xfrm>
            <a:off x="3699807" y="3075784"/>
            <a:ext cx="4940300" cy="3251200"/>
          </a:xfrm>
          <a:prstGeom prst="rect">
            <a:avLst/>
          </a:prstGeom>
        </p:spPr>
      </p:pic>
    </p:spTree>
    <p:extLst>
      <p:ext uri="{BB962C8B-B14F-4D97-AF65-F5344CB8AC3E}">
        <p14:creationId xmlns:p14="http://schemas.microsoft.com/office/powerpoint/2010/main" val="50913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เนื้อหา 2"/>
          <p:cNvSpPr txBox="1">
            <a:spLocks/>
          </p:cNvSpPr>
          <p:nvPr/>
        </p:nvSpPr>
        <p:spPr>
          <a:xfrm>
            <a:off x="1971675" y="2671762"/>
            <a:ext cx="8458200" cy="1657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smtClean="0"/>
              <a:t> HTTP Client Library </a:t>
            </a:r>
            <a:r>
              <a:rPr lang="th-TH" dirty="0" smtClean="0"/>
              <a:t>ที่ใช้ติดต่อกับฝั่ง </a:t>
            </a:r>
            <a:r>
              <a:rPr lang="en-US" dirty="0" smtClean="0"/>
              <a:t>Server </a:t>
            </a:r>
            <a:r>
              <a:rPr lang="th-TH" dirty="0" smtClean="0"/>
              <a:t>ที่ได้รับความนิยมอันดับต้นๆ จากความเรียบง่ายในการใช้</a:t>
            </a:r>
            <a:endParaRPr lang="th-TH" dirty="0"/>
          </a:p>
        </p:txBody>
      </p:sp>
    </p:spTree>
    <p:extLst>
      <p:ext uri="{BB962C8B-B14F-4D97-AF65-F5344CB8AC3E}">
        <p14:creationId xmlns:p14="http://schemas.microsoft.com/office/powerpoint/2010/main" val="4779231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txBox="1">
            <a:spLocks/>
          </p:cNvSpPr>
          <p:nvPr/>
        </p:nvSpPr>
        <p:spPr>
          <a:xfrm>
            <a:off x="1971675" y="446088"/>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h-TH" b="1" smtClean="0"/>
              <a:t>การเรียกแบบ </a:t>
            </a:r>
            <a:r>
              <a:rPr lang="en-US" b="1" smtClean="0"/>
              <a:t>Asynchronous</a:t>
            </a:r>
            <a:endParaRPr lang="th-TH"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059" y="2016274"/>
            <a:ext cx="7480738"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8191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txBox="1">
            <a:spLocks/>
          </p:cNvSpPr>
          <p:nvPr/>
        </p:nvSpPr>
        <p:spPr>
          <a:xfrm>
            <a:off x="2000250" y="1557338"/>
            <a:ext cx="8229600" cy="21859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th-TH" smtClean="0"/>
              <a:t>ใช้ </a:t>
            </a:r>
            <a:r>
              <a:rPr lang="en-US" smtClean="0"/>
              <a:t>OkHttp </a:t>
            </a:r>
            <a:r>
              <a:rPr lang="th-TH" smtClean="0"/>
              <a:t>เป็นตัวติดต่อหลักอย่างเป็นทางการ</a:t>
            </a:r>
          </a:p>
          <a:p>
            <a:r>
              <a:rPr lang="th-TH" smtClean="0"/>
              <a:t>การไม่ใส่ </a:t>
            </a:r>
            <a:r>
              <a:rPr lang="en-US" smtClean="0"/>
              <a:t>INTERNET Permission </a:t>
            </a:r>
            <a:r>
              <a:rPr lang="th-TH" smtClean="0"/>
              <a:t>จะ </a:t>
            </a:r>
            <a:r>
              <a:rPr lang="en-US" smtClean="0"/>
              <a:t>Throw SecurityException</a:t>
            </a:r>
          </a:p>
          <a:p>
            <a:r>
              <a:rPr lang="th-TH" smtClean="0"/>
              <a:t>หากผลลัพธ์ </a:t>
            </a:r>
            <a:r>
              <a:rPr lang="en-US" smtClean="0"/>
              <a:t>Parse </a:t>
            </a:r>
            <a:r>
              <a:rPr lang="th-TH" smtClean="0"/>
              <a:t>ไม่ผ่าน ก็จะยังเข้า </a:t>
            </a:r>
            <a:r>
              <a:rPr lang="en-US" smtClean="0"/>
              <a:t>onResponse </a:t>
            </a:r>
            <a:r>
              <a:rPr lang="th-TH" smtClean="0"/>
              <a:t>อยู่</a:t>
            </a:r>
          </a:p>
          <a:p>
            <a:endParaRPr lang="en-US" smtClean="0"/>
          </a:p>
          <a:p>
            <a:endParaRPr lang="th-TH" dirty="0"/>
          </a:p>
        </p:txBody>
      </p:sp>
    </p:spTree>
    <p:extLst>
      <p:ext uri="{BB962C8B-B14F-4D97-AF65-F5344CB8AC3E}">
        <p14:creationId xmlns:p14="http://schemas.microsoft.com/office/powerpoint/2010/main" val="343952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9200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8424" y="102181"/>
            <a:ext cx="7756286" cy="5948996"/>
          </a:xfrm>
          <a:prstGeom prst="rect">
            <a:avLst/>
          </a:prstGeom>
        </p:spPr>
      </p:pic>
    </p:spTree>
    <p:extLst>
      <p:ext uri="{BB962C8B-B14F-4D97-AF65-F5344CB8AC3E}">
        <p14:creationId xmlns:p14="http://schemas.microsoft.com/office/powerpoint/2010/main" val="1587845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127" y="829428"/>
            <a:ext cx="2812547" cy="5431865"/>
          </a:xfrm>
          <a:prstGeom prst="rect">
            <a:avLst/>
          </a:prstGeom>
        </p:spPr>
      </p:pic>
      <p:sp>
        <p:nvSpPr>
          <p:cNvPr id="3" name="Rectangle 2"/>
          <p:cNvSpPr/>
          <p:nvPr/>
        </p:nvSpPr>
        <p:spPr>
          <a:xfrm>
            <a:off x="5164673" y="183097"/>
            <a:ext cx="2133661" cy="646331"/>
          </a:xfrm>
          <a:prstGeom prst="rect">
            <a:avLst/>
          </a:prstGeom>
        </p:spPr>
        <p:txBody>
          <a:bodyPr wrap="none">
            <a:spAutoFit/>
          </a:bodyPr>
          <a:lstStyle/>
          <a:p>
            <a:r>
              <a:rPr lang="en-US" sz="3600" dirty="0">
                <a:solidFill>
                  <a:srgbClr val="2F1A14"/>
                </a:solidFill>
                <a:latin typeface="Helvetica Neue" charset="0"/>
                <a:ea typeface="Helvetica Neue" charset="0"/>
                <a:cs typeface="Helvetica Neue" charset="0"/>
              </a:rPr>
              <a:t>Text View</a:t>
            </a:r>
            <a:endParaRPr lang="en-US" sz="3600" dirty="0">
              <a:latin typeface="Helvetica Neue" charset="0"/>
              <a:ea typeface="Helvetica Neue" charset="0"/>
              <a:cs typeface="Helvetica Neue" charset="0"/>
            </a:endParaRPr>
          </a:p>
        </p:txBody>
      </p:sp>
      <p:sp>
        <p:nvSpPr>
          <p:cNvPr id="4" name="TextBox 3"/>
          <p:cNvSpPr txBox="1"/>
          <p:nvPr/>
        </p:nvSpPr>
        <p:spPr>
          <a:xfrm>
            <a:off x="5164673" y="2312894"/>
            <a:ext cx="6578019" cy="2246769"/>
          </a:xfrm>
          <a:prstGeom prst="rect">
            <a:avLst/>
          </a:prstGeom>
          <a:noFill/>
        </p:spPr>
        <p:txBody>
          <a:bodyPr wrap="none" rtlCol="0">
            <a:spAutoFit/>
          </a:bodyPr>
          <a:lstStyle/>
          <a:p>
            <a:r>
              <a:rPr lang="en-US" sz="2800" dirty="0"/>
              <a:t> &lt;</a:t>
            </a:r>
            <a:r>
              <a:rPr lang="en-US" sz="2800" dirty="0" err="1"/>
              <a:t>TextView</a:t>
            </a:r>
            <a:endParaRPr lang="en-US" sz="2800" dirty="0"/>
          </a:p>
          <a:p>
            <a:r>
              <a:rPr lang="en-US" sz="2800" dirty="0"/>
              <a:t>        </a:t>
            </a:r>
            <a:r>
              <a:rPr lang="en-US" sz="2800" dirty="0" err="1"/>
              <a:t>android:layout_width</a:t>
            </a:r>
            <a:r>
              <a:rPr lang="en-US" sz="2800" dirty="0"/>
              <a:t>="</a:t>
            </a:r>
            <a:r>
              <a:rPr lang="en-US" sz="2800" dirty="0" err="1"/>
              <a:t>wrap_content</a:t>
            </a:r>
            <a:r>
              <a:rPr lang="en-US" sz="2800" dirty="0"/>
              <a:t>"</a:t>
            </a:r>
          </a:p>
          <a:p>
            <a:r>
              <a:rPr lang="en-US" sz="2800" dirty="0"/>
              <a:t>        </a:t>
            </a:r>
            <a:r>
              <a:rPr lang="en-US" sz="2800" dirty="0" err="1"/>
              <a:t>android:layout_height</a:t>
            </a:r>
            <a:r>
              <a:rPr lang="en-US" sz="2800" dirty="0"/>
              <a:t>="</a:t>
            </a:r>
            <a:r>
              <a:rPr lang="en-US" sz="2800" dirty="0" err="1"/>
              <a:t>wrap_content</a:t>
            </a:r>
            <a:r>
              <a:rPr lang="en-US" sz="2800" dirty="0"/>
              <a:t>"</a:t>
            </a:r>
          </a:p>
          <a:p>
            <a:r>
              <a:rPr lang="en-US" sz="2800" dirty="0"/>
              <a:t>        </a:t>
            </a:r>
            <a:r>
              <a:rPr lang="en-US" sz="2800" dirty="0" err="1"/>
              <a:t>android:text</a:t>
            </a:r>
            <a:r>
              <a:rPr lang="en-US" sz="2800" dirty="0"/>
              <a:t>="@string/</a:t>
            </a:r>
            <a:r>
              <a:rPr lang="en-US" sz="2800" dirty="0" err="1"/>
              <a:t>hello_world</a:t>
            </a:r>
            <a:r>
              <a:rPr lang="en-US" sz="2800" dirty="0"/>
              <a:t>"/&gt;</a:t>
            </a:r>
          </a:p>
          <a:p>
            <a:endParaRPr lang="en-US" sz="2800" dirty="0"/>
          </a:p>
        </p:txBody>
      </p:sp>
    </p:spTree>
    <p:extLst>
      <p:ext uri="{BB962C8B-B14F-4D97-AF65-F5344CB8AC3E}">
        <p14:creationId xmlns:p14="http://schemas.microsoft.com/office/powerpoint/2010/main" val="1200959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4673" y="183097"/>
            <a:ext cx="1964064"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Edit Text</a:t>
            </a:r>
            <a:endParaRPr lang="en-US" sz="3600" dirty="0">
              <a:latin typeface="Helvetica Neue" charset="0"/>
              <a:ea typeface="Helvetica Neue" charset="0"/>
              <a:cs typeface="Helvetica Neue" charset="0"/>
            </a:endParaRPr>
          </a:p>
        </p:txBody>
      </p:sp>
      <p:pic>
        <p:nvPicPr>
          <p:cNvPr id="5" name="Picture 4"/>
          <p:cNvPicPr>
            <a:picLocks noChangeAspect="1"/>
          </p:cNvPicPr>
          <p:nvPr/>
        </p:nvPicPr>
        <p:blipFill>
          <a:blip r:embed="rId2"/>
          <a:stretch>
            <a:fillRect/>
          </a:stretch>
        </p:blipFill>
        <p:spPr>
          <a:xfrm>
            <a:off x="1365945" y="1085984"/>
            <a:ext cx="2644080" cy="4700587"/>
          </a:xfrm>
          <a:prstGeom prst="rect">
            <a:avLst/>
          </a:prstGeom>
        </p:spPr>
      </p:pic>
      <p:sp>
        <p:nvSpPr>
          <p:cNvPr id="6" name="Rectangle 5"/>
          <p:cNvSpPr/>
          <p:nvPr/>
        </p:nvSpPr>
        <p:spPr>
          <a:xfrm>
            <a:off x="5164673" y="2697613"/>
            <a:ext cx="6096000" cy="1631216"/>
          </a:xfrm>
          <a:prstGeom prst="rect">
            <a:avLst/>
          </a:prstGeom>
        </p:spPr>
        <p:txBody>
          <a:bodyPr>
            <a:spAutoFit/>
          </a:bodyPr>
          <a:lstStyle/>
          <a:p>
            <a:r>
              <a:rPr lang="en-US" sz="2000" dirty="0"/>
              <a:t>&lt;</a:t>
            </a:r>
            <a:r>
              <a:rPr lang="en-US" sz="2000" b="1" dirty="0" err="1">
                <a:solidFill>
                  <a:srgbClr val="000080"/>
                </a:solidFill>
              </a:rPr>
              <a:t>EditText</a:t>
            </a:r>
            <a:r>
              <a:rPr lang="en-US" sz="2000" b="1" dirty="0">
                <a:solidFill>
                  <a:srgbClr val="000080"/>
                </a:solidFill>
              </a:rPr>
              <a:t/>
            </a:r>
            <a:br>
              <a:rPr lang="en-US" sz="2000" b="1" dirty="0">
                <a:solidFill>
                  <a:srgbClr val="000080"/>
                </a:solidFill>
              </a:rPr>
            </a:br>
            <a:r>
              <a:rPr lang="en-US" sz="2000" b="1" dirty="0">
                <a:solidFill>
                  <a:srgbClr val="000080"/>
                </a:solidFill>
              </a:rPr>
              <a:t>    </a:t>
            </a:r>
            <a:r>
              <a:rPr lang="en-US" sz="2000" b="1" dirty="0" err="1">
                <a:solidFill>
                  <a:srgbClr val="660E7A"/>
                </a:solidFill>
              </a:rPr>
              <a:t>android</a:t>
            </a:r>
            <a:r>
              <a:rPr lang="en-US" sz="2000" b="1" dirty="0" err="1">
                <a:solidFill>
                  <a:srgbClr val="0000FF"/>
                </a:solidFill>
              </a:rPr>
              <a:t>:layout_width</a:t>
            </a:r>
            <a:r>
              <a:rPr lang="en-US" sz="2000" b="1" dirty="0">
                <a:solidFill>
                  <a:srgbClr val="0000FF"/>
                </a:solidFill>
              </a:rPr>
              <a:t>=</a:t>
            </a:r>
            <a:r>
              <a:rPr lang="en-US" sz="2000" b="1" dirty="0">
                <a:solidFill>
                  <a:srgbClr val="008000"/>
                </a:solidFill>
              </a:rPr>
              <a:t>"300dp"</a:t>
            </a:r>
            <a:br>
              <a:rPr lang="en-US" sz="2000" b="1" dirty="0">
                <a:solidFill>
                  <a:srgbClr val="008000"/>
                </a:solidFill>
              </a:rPr>
            </a:br>
            <a:r>
              <a:rPr lang="en-US" sz="2000" b="1" dirty="0">
                <a:solidFill>
                  <a:srgbClr val="008000"/>
                </a:solidFill>
              </a:rPr>
              <a:t>    </a:t>
            </a:r>
            <a:r>
              <a:rPr lang="en-US" sz="2000" b="1" dirty="0" err="1">
                <a:solidFill>
                  <a:srgbClr val="660E7A"/>
                </a:solidFill>
              </a:rPr>
              <a:t>android</a:t>
            </a:r>
            <a:r>
              <a:rPr lang="en-US" sz="2000" b="1" dirty="0" err="1">
                <a:solidFill>
                  <a:srgbClr val="0000FF"/>
                </a:solidFill>
              </a:rPr>
              <a:t>:layout_height</a:t>
            </a:r>
            <a:r>
              <a:rPr lang="en-US" sz="2000" b="1" dirty="0">
                <a:solidFill>
                  <a:srgbClr val="0000FF"/>
                </a:solidFill>
              </a:rPr>
              <a:t>=</a:t>
            </a:r>
            <a:r>
              <a:rPr lang="en-US" sz="2000" b="1" dirty="0">
                <a:solidFill>
                  <a:srgbClr val="008000"/>
                </a:solidFill>
              </a:rPr>
              <a:t>"</a:t>
            </a:r>
            <a:r>
              <a:rPr lang="en-US" sz="2000" b="1" dirty="0" err="1">
                <a:solidFill>
                  <a:srgbClr val="008000"/>
                </a:solidFill>
              </a:rPr>
              <a:t>wrap_content</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b="1" dirty="0" err="1">
                <a:solidFill>
                  <a:srgbClr val="660E7A"/>
                </a:solidFill>
              </a:rPr>
              <a:t>android</a:t>
            </a:r>
            <a:r>
              <a:rPr lang="en-US" sz="2000" b="1" dirty="0" err="1">
                <a:solidFill>
                  <a:srgbClr val="0000FF"/>
                </a:solidFill>
              </a:rPr>
              <a:t>:text</a:t>
            </a:r>
            <a:r>
              <a:rPr lang="en-US" sz="2000" b="1" dirty="0">
                <a:solidFill>
                  <a:srgbClr val="0000FF"/>
                </a:solidFill>
              </a:rPr>
              <a:t>=</a:t>
            </a:r>
            <a:r>
              <a:rPr lang="en-US" sz="2000" b="1" dirty="0">
                <a:solidFill>
                  <a:srgbClr val="008000"/>
                </a:solidFill>
              </a:rPr>
              <a:t>"</a:t>
            </a:r>
            <a:r>
              <a:rPr lang="en-US" sz="2000" b="1" dirty="0" err="1">
                <a:solidFill>
                  <a:srgbClr val="008000"/>
                </a:solidFill>
              </a:rPr>
              <a:t>อิ_อิ</a:t>
            </a:r>
            <a:r>
              <a:rPr lang="en-US" sz="2000" b="1" dirty="0">
                <a:solidFill>
                  <a:srgbClr val="008000"/>
                </a:solidFill>
              </a:rPr>
              <a:t>"</a:t>
            </a:r>
            <a:br>
              <a:rPr lang="en-US" sz="2000" b="1" dirty="0">
                <a:solidFill>
                  <a:srgbClr val="008000"/>
                </a:solidFill>
              </a:rPr>
            </a:br>
            <a:r>
              <a:rPr lang="en-US" sz="2000" b="1" dirty="0">
                <a:solidFill>
                  <a:srgbClr val="008000"/>
                </a:solidFill>
              </a:rPr>
              <a:t>    </a:t>
            </a:r>
            <a:r>
              <a:rPr lang="en-US" sz="2000" dirty="0"/>
              <a:t>/&gt;</a:t>
            </a:r>
          </a:p>
        </p:txBody>
      </p:sp>
    </p:spTree>
    <p:extLst>
      <p:ext uri="{BB962C8B-B14F-4D97-AF65-F5344CB8AC3E}">
        <p14:creationId xmlns:p14="http://schemas.microsoft.com/office/powerpoint/2010/main" val="353661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644" y="1089210"/>
            <a:ext cx="3244738" cy="5226423"/>
          </a:xfrm>
          <a:prstGeom prst="rect">
            <a:avLst/>
          </a:prstGeom>
        </p:spPr>
      </p:pic>
      <p:sp>
        <p:nvSpPr>
          <p:cNvPr id="4" name="Rectangle 3"/>
          <p:cNvSpPr/>
          <p:nvPr/>
        </p:nvSpPr>
        <p:spPr>
          <a:xfrm>
            <a:off x="5164673" y="183097"/>
            <a:ext cx="1569660"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Button</a:t>
            </a:r>
            <a:endParaRPr lang="en-US" sz="3600" dirty="0">
              <a:latin typeface="Helvetica Neue" charset="0"/>
              <a:ea typeface="Helvetica Neue" charset="0"/>
              <a:cs typeface="Helvetica Neue" charset="0"/>
            </a:endParaRPr>
          </a:p>
        </p:txBody>
      </p:sp>
      <p:sp>
        <p:nvSpPr>
          <p:cNvPr id="5" name="Rectangle 4"/>
          <p:cNvSpPr/>
          <p:nvPr/>
        </p:nvSpPr>
        <p:spPr>
          <a:xfrm>
            <a:off x="5164673" y="2434842"/>
            <a:ext cx="7027327" cy="1938992"/>
          </a:xfrm>
          <a:prstGeom prst="rect">
            <a:avLst/>
          </a:prstGeom>
        </p:spPr>
        <p:txBody>
          <a:bodyPr wrap="square">
            <a:spAutoFit/>
          </a:bodyPr>
          <a:lstStyle/>
          <a:p>
            <a:r>
              <a:rPr lang="en-US" sz="2400" dirty="0">
                <a:solidFill>
                  <a:srgbClr val="2F1A14"/>
                </a:solidFill>
                <a:latin typeface="Tahoma" charset="0"/>
              </a:rPr>
              <a:t> &lt;Button</a:t>
            </a:r>
          </a:p>
          <a:p>
            <a:r>
              <a:rPr lang="en-US" sz="2400" dirty="0">
                <a:solidFill>
                  <a:srgbClr val="2F1A14"/>
                </a:solidFill>
                <a:latin typeface="Tahoma" charset="0"/>
              </a:rPr>
              <a:t>        </a:t>
            </a:r>
            <a:r>
              <a:rPr lang="en-US" sz="2400" dirty="0" err="1">
                <a:solidFill>
                  <a:srgbClr val="2F1A14"/>
                </a:solidFill>
                <a:latin typeface="Tahoma" charset="0"/>
              </a:rPr>
              <a:t>android:layout_width</a:t>
            </a:r>
            <a:r>
              <a:rPr lang="en-US" sz="2400" dirty="0">
                <a:solidFill>
                  <a:srgbClr val="2F1A14"/>
                </a:solidFill>
                <a:latin typeface="Tahoma" charset="0"/>
              </a:rPr>
              <a:t>="</a:t>
            </a:r>
            <a:r>
              <a:rPr lang="en-US" sz="2400" dirty="0" err="1">
                <a:solidFill>
                  <a:srgbClr val="2F1A14"/>
                </a:solidFill>
                <a:latin typeface="Tahoma" charset="0"/>
              </a:rPr>
              <a:t>wrap_content</a:t>
            </a:r>
            <a:r>
              <a:rPr lang="en-US" sz="2400" dirty="0">
                <a:solidFill>
                  <a:srgbClr val="2F1A14"/>
                </a:solidFill>
                <a:latin typeface="Tahoma" charset="0"/>
              </a:rPr>
              <a:t>"</a:t>
            </a:r>
          </a:p>
          <a:p>
            <a:r>
              <a:rPr lang="en-US" sz="2400" dirty="0">
                <a:solidFill>
                  <a:srgbClr val="2F1A14"/>
                </a:solidFill>
                <a:latin typeface="Tahoma" charset="0"/>
              </a:rPr>
              <a:t>        </a:t>
            </a:r>
            <a:r>
              <a:rPr lang="en-US" sz="2400" dirty="0" err="1">
                <a:solidFill>
                  <a:srgbClr val="2F1A14"/>
                </a:solidFill>
                <a:latin typeface="Tahoma" charset="0"/>
              </a:rPr>
              <a:t>android:layout_height</a:t>
            </a:r>
            <a:r>
              <a:rPr lang="en-US" sz="2400" dirty="0">
                <a:solidFill>
                  <a:srgbClr val="2F1A14"/>
                </a:solidFill>
                <a:latin typeface="Tahoma" charset="0"/>
              </a:rPr>
              <a:t>="</a:t>
            </a:r>
            <a:r>
              <a:rPr lang="en-US" sz="2400" dirty="0" err="1">
                <a:solidFill>
                  <a:srgbClr val="2F1A14"/>
                </a:solidFill>
                <a:latin typeface="Tahoma" charset="0"/>
              </a:rPr>
              <a:t>wrap_content</a:t>
            </a:r>
            <a:r>
              <a:rPr lang="en-US" sz="2400" dirty="0">
                <a:solidFill>
                  <a:srgbClr val="2F1A14"/>
                </a:solidFill>
                <a:latin typeface="Tahoma" charset="0"/>
              </a:rPr>
              <a:t>"</a:t>
            </a:r>
          </a:p>
          <a:p>
            <a:r>
              <a:rPr lang="ro-RO" sz="2400" dirty="0">
                <a:solidFill>
                  <a:srgbClr val="2F1A14"/>
                </a:solidFill>
                <a:latin typeface="Tahoma" charset="0"/>
              </a:rPr>
              <a:t>        </a:t>
            </a:r>
            <a:r>
              <a:rPr lang="ro-RO" sz="2400" dirty="0" err="1">
                <a:solidFill>
                  <a:srgbClr val="2F1A14"/>
                </a:solidFill>
                <a:latin typeface="Tahoma" charset="0"/>
              </a:rPr>
              <a:t>android:text</a:t>
            </a:r>
            <a:r>
              <a:rPr lang="ro-RO" sz="2400" dirty="0">
                <a:solidFill>
                  <a:srgbClr val="2F1A14"/>
                </a:solidFill>
                <a:latin typeface="Tahoma" charset="0"/>
              </a:rPr>
              <a:t>="</a:t>
            </a:r>
            <a:r>
              <a:rPr lang="ro-RO" sz="2400" dirty="0" err="1">
                <a:solidFill>
                  <a:srgbClr val="2F1A14"/>
                </a:solidFill>
                <a:latin typeface="Tahoma" charset="0"/>
              </a:rPr>
              <a:t>ปุ่่ม</a:t>
            </a:r>
            <a:r>
              <a:rPr lang="ro-RO" sz="2400" dirty="0">
                <a:solidFill>
                  <a:srgbClr val="2F1A14"/>
                </a:solidFill>
                <a:latin typeface="Tahoma" charset="0"/>
              </a:rPr>
              <a:t>"</a:t>
            </a:r>
          </a:p>
          <a:p>
            <a:r>
              <a:rPr lang="hr-HR" sz="2400" dirty="0">
                <a:solidFill>
                  <a:srgbClr val="2F1A14"/>
                </a:solidFill>
                <a:latin typeface="Tahoma" charset="0"/>
              </a:rPr>
              <a:t>   /&gt;</a:t>
            </a:r>
            <a:endParaRPr lang="en-US" sz="2400" dirty="0"/>
          </a:p>
        </p:txBody>
      </p:sp>
    </p:spTree>
    <p:extLst>
      <p:ext uri="{BB962C8B-B14F-4D97-AF65-F5344CB8AC3E}">
        <p14:creationId xmlns:p14="http://schemas.microsoft.com/office/powerpoint/2010/main" val="514822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1671" y="1840555"/>
            <a:ext cx="11093823" cy="3785652"/>
          </a:xfrm>
          <a:prstGeom prst="rect">
            <a:avLst/>
          </a:prstGeom>
        </p:spPr>
        <p:txBody>
          <a:bodyPr wrap="square">
            <a:spAutoFit/>
          </a:bodyPr>
          <a:lstStyle/>
          <a:p>
            <a:pPr>
              <a:buChar char="•"/>
            </a:pPr>
            <a:r>
              <a:rPr lang="en-US" sz="2000" b="1" dirty="0" err="1">
                <a:solidFill>
                  <a:srgbClr val="2F1A14"/>
                </a:solidFill>
                <a:latin typeface="Tahoma-Bold" charset="0"/>
              </a:rPr>
              <a:t>px</a:t>
            </a:r>
            <a:r>
              <a:rPr lang="en-US" sz="2000" dirty="0">
                <a:solidFill>
                  <a:srgbClr val="2F1A14"/>
                </a:solidFill>
                <a:latin typeface="Tahoma" charset="0"/>
              </a:rPr>
              <a:t> Pixels - corresponds to actual pixels on the screen.</a:t>
            </a:r>
          </a:p>
          <a:p>
            <a:pPr>
              <a:buChar char="•"/>
            </a:pPr>
            <a:r>
              <a:rPr lang="en-US" sz="2000" b="1" dirty="0">
                <a:solidFill>
                  <a:srgbClr val="2F1A14"/>
                </a:solidFill>
                <a:latin typeface="Tahoma-Bold" charset="0"/>
              </a:rPr>
              <a:t>in</a:t>
            </a:r>
            <a:r>
              <a:rPr lang="en-US" sz="2000" dirty="0">
                <a:solidFill>
                  <a:srgbClr val="2F1A14"/>
                </a:solidFill>
                <a:latin typeface="Tahoma" charset="0"/>
              </a:rPr>
              <a:t> Inches - based on the physical size of the screen. 1 Inch = 2.54 centimeters</a:t>
            </a:r>
          </a:p>
          <a:p>
            <a:pPr>
              <a:buChar char="•"/>
            </a:pPr>
            <a:r>
              <a:rPr lang="en-US" sz="2000" b="1" dirty="0">
                <a:solidFill>
                  <a:srgbClr val="2F1A14"/>
                </a:solidFill>
                <a:latin typeface="Tahoma-Bold" charset="0"/>
              </a:rPr>
              <a:t>mm</a:t>
            </a:r>
            <a:r>
              <a:rPr lang="en-US" sz="2000" dirty="0">
                <a:solidFill>
                  <a:srgbClr val="2F1A14"/>
                </a:solidFill>
                <a:latin typeface="Tahoma" charset="0"/>
              </a:rPr>
              <a:t> </a:t>
            </a:r>
            <a:r>
              <a:rPr lang="en-US" sz="2000" dirty="0" err="1">
                <a:solidFill>
                  <a:srgbClr val="2F1A14"/>
                </a:solidFill>
                <a:latin typeface="Tahoma" charset="0"/>
              </a:rPr>
              <a:t>Milli</a:t>
            </a:r>
            <a:r>
              <a:rPr lang="en-US" sz="2000" dirty="0">
                <a:solidFill>
                  <a:srgbClr val="2F1A14"/>
                </a:solidFill>
                <a:latin typeface="Tahoma" charset="0"/>
              </a:rPr>
              <a:t>-meters - based on the physical size of the screen.</a:t>
            </a:r>
          </a:p>
          <a:p>
            <a:pPr>
              <a:buChar char="•"/>
            </a:pPr>
            <a:r>
              <a:rPr lang="en-US" sz="2000" b="1" dirty="0" err="1">
                <a:solidFill>
                  <a:srgbClr val="2F1A14"/>
                </a:solidFill>
                <a:latin typeface="Tahoma-Bold" charset="0"/>
              </a:rPr>
              <a:t>pt</a:t>
            </a:r>
            <a:r>
              <a:rPr lang="en-US" sz="2000" dirty="0">
                <a:solidFill>
                  <a:srgbClr val="2F1A14"/>
                </a:solidFill>
                <a:latin typeface="Tahoma" charset="0"/>
              </a:rPr>
              <a:t> Points - 1/72 of an inch based on the physical size of the screen.</a:t>
            </a:r>
          </a:p>
          <a:p>
            <a:pPr>
              <a:buChar char="•"/>
            </a:pPr>
            <a:r>
              <a:rPr lang="en-US" sz="2000" b="1" dirty="0" err="1">
                <a:solidFill>
                  <a:srgbClr val="2F1A14"/>
                </a:solidFill>
                <a:latin typeface="Tahoma-Bold" charset="0"/>
              </a:rPr>
              <a:t>dp</a:t>
            </a:r>
            <a:r>
              <a:rPr lang="en-US" sz="2000" b="1" dirty="0">
                <a:solidFill>
                  <a:srgbClr val="2F1A14"/>
                </a:solidFill>
                <a:latin typeface="Tahoma-Bold" charset="0"/>
              </a:rPr>
              <a:t> </a:t>
            </a:r>
            <a:r>
              <a:rPr lang="en-US" sz="2000" dirty="0">
                <a:solidFill>
                  <a:srgbClr val="2F1A14"/>
                </a:solidFill>
                <a:latin typeface="Tahoma" charset="0"/>
              </a:rPr>
              <a:t>or </a:t>
            </a:r>
            <a:r>
              <a:rPr lang="en-US" sz="2000" b="1" dirty="0">
                <a:solidFill>
                  <a:srgbClr val="2F1A14"/>
                </a:solidFill>
                <a:latin typeface="Tahoma-Bold" charset="0"/>
              </a:rPr>
              <a:t>dip </a:t>
            </a:r>
            <a:r>
              <a:rPr lang="en-US" sz="2000" dirty="0">
                <a:solidFill>
                  <a:srgbClr val="2F1A14"/>
                </a:solidFill>
                <a:latin typeface="Tahoma" charset="0"/>
              </a:rPr>
              <a:t>Density-independent Pixels - an abstract unit that is based on the physical density of the screen. These units are relative to a 160 dpi screen, so one </a:t>
            </a:r>
            <a:r>
              <a:rPr lang="en-US" sz="2000" dirty="0" err="1">
                <a:solidFill>
                  <a:srgbClr val="2F1A14"/>
                </a:solidFill>
                <a:latin typeface="Tahoma" charset="0"/>
              </a:rPr>
              <a:t>dp</a:t>
            </a:r>
            <a:r>
              <a:rPr lang="en-US" sz="2000" dirty="0">
                <a:solidFill>
                  <a:srgbClr val="2F1A14"/>
                </a:solidFill>
                <a:latin typeface="Tahoma" charset="0"/>
              </a:rPr>
              <a:t> is one pixel on a 160 dpi screen. The ratio of </a:t>
            </a:r>
            <a:r>
              <a:rPr lang="en-US" sz="2000" dirty="0" err="1">
                <a:solidFill>
                  <a:srgbClr val="2F1A14"/>
                </a:solidFill>
                <a:latin typeface="Tahoma" charset="0"/>
              </a:rPr>
              <a:t>dp</a:t>
            </a:r>
            <a:r>
              <a:rPr lang="en-US" sz="2000" dirty="0">
                <a:solidFill>
                  <a:srgbClr val="2F1A14"/>
                </a:solidFill>
                <a:latin typeface="Tahoma" charset="0"/>
              </a:rPr>
              <a:t>-to-pixel will change with the screen density, but not necessarily in direct proportion. Note: The compiler accepts both "dip" and "</a:t>
            </a:r>
            <a:r>
              <a:rPr lang="en-US" sz="2000" dirty="0" err="1">
                <a:solidFill>
                  <a:srgbClr val="2F1A14"/>
                </a:solidFill>
                <a:latin typeface="Tahoma" charset="0"/>
              </a:rPr>
              <a:t>dp</a:t>
            </a:r>
            <a:r>
              <a:rPr lang="en-US" sz="2000" dirty="0">
                <a:solidFill>
                  <a:srgbClr val="2F1A14"/>
                </a:solidFill>
                <a:latin typeface="Tahoma" charset="0"/>
              </a:rPr>
              <a:t>", though "</a:t>
            </a:r>
            <a:r>
              <a:rPr lang="en-US" sz="2000" dirty="0" err="1">
                <a:solidFill>
                  <a:srgbClr val="2F1A14"/>
                </a:solidFill>
                <a:latin typeface="Tahoma" charset="0"/>
              </a:rPr>
              <a:t>dp</a:t>
            </a:r>
            <a:r>
              <a:rPr lang="en-US" sz="2000" dirty="0">
                <a:solidFill>
                  <a:srgbClr val="2F1A14"/>
                </a:solidFill>
                <a:latin typeface="Tahoma" charset="0"/>
              </a:rPr>
              <a:t>" is more consistent with "</a:t>
            </a:r>
            <a:r>
              <a:rPr lang="en-US" sz="2000" dirty="0" err="1">
                <a:solidFill>
                  <a:srgbClr val="2F1A14"/>
                </a:solidFill>
                <a:latin typeface="Tahoma" charset="0"/>
              </a:rPr>
              <a:t>sp</a:t>
            </a:r>
            <a:r>
              <a:rPr lang="en-US" sz="2000" dirty="0">
                <a:solidFill>
                  <a:srgbClr val="2F1A14"/>
                </a:solidFill>
                <a:latin typeface="Tahoma" charset="0"/>
              </a:rPr>
              <a:t>".</a:t>
            </a:r>
          </a:p>
          <a:p>
            <a:pPr>
              <a:buChar char="•"/>
            </a:pPr>
            <a:r>
              <a:rPr lang="en-US" sz="2000" b="1" dirty="0" err="1">
                <a:solidFill>
                  <a:srgbClr val="2F1A14"/>
                </a:solidFill>
                <a:latin typeface="Tahoma-Bold" charset="0"/>
              </a:rPr>
              <a:t>sp</a:t>
            </a:r>
            <a:r>
              <a:rPr lang="en-US" sz="2000" dirty="0">
                <a:solidFill>
                  <a:srgbClr val="2F1A14"/>
                </a:solidFill>
                <a:latin typeface="Tahoma" charset="0"/>
              </a:rPr>
              <a:t> Scale-independent Pixels - this is like the </a:t>
            </a:r>
            <a:r>
              <a:rPr lang="en-US" sz="2000" dirty="0" err="1">
                <a:solidFill>
                  <a:srgbClr val="2F1A14"/>
                </a:solidFill>
                <a:latin typeface="Tahoma" charset="0"/>
              </a:rPr>
              <a:t>dp</a:t>
            </a:r>
            <a:r>
              <a:rPr lang="en-US" sz="2000" dirty="0">
                <a:solidFill>
                  <a:srgbClr val="2F1A14"/>
                </a:solidFill>
                <a:latin typeface="Tahoma" charset="0"/>
              </a:rPr>
              <a:t> unit, but it is also scaled by the user's font size preference. It is recommend you use this unit when specifying font sizes, so they will be adjusted for both the screen density and user's preference.</a:t>
            </a:r>
            <a:endParaRPr lang="en-US" sz="2000" dirty="0"/>
          </a:p>
        </p:txBody>
      </p:sp>
      <p:sp>
        <p:nvSpPr>
          <p:cNvPr id="3" name="Rectangle 2"/>
          <p:cNvSpPr/>
          <p:nvPr/>
        </p:nvSpPr>
        <p:spPr>
          <a:xfrm>
            <a:off x="4356684" y="344462"/>
            <a:ext cx="3563796" cy="646331"/>
          </a:xfrm>
          <a:prstGeom prst="rect">
            <a:avLst/>
          </a:prstGeom>
        </p:spPr>
        <p:txBody>
          <a:bodyPr wrap="none">
            <a:spAutoFit/>
          </a:bodyPr>
          <a:lstStyle/>
          <a:p>
            <a:r>
              <a:rPr lang="en-US" sz="3600" dirty="0" smtClean="0">
                <a:solidFill>
                  <a:srgbClr val="2F1A14"/>
                </a:solidFill>
                <a:latin typeface="Helvetica Neue" charset="0"/>
                <a:ea typeface="Helvetica Neue" charset="0"/>
                <a:cs typeface="Helvetica Neue" charset="0"/>
              </a:rPr>
              <a:t>Dimension Units</a:t>
            </a:r>
          </a:p>
        </p:txBody>
      </p:sp>
    </p:spTree>
    <p:extLst>
      <p:ext uri="{BB962C8B-B14F-4D97-AF65-F5344CB8AC3E}">
        <p14:creationId xmlns:p14="http://schemas.microsoft.com/office/powerpoint/2010/main" val="23361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79A25D8-5958-BE4A-A2DA-16CA46CE2787}" vid="{D30150AF-1D09-994F-8703-589F656692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Ascend</Template>
  <TotalTime>2120</TotalTime>
  <Words>840</Words>
  <Application>Microsoft Macintosh PowerPoint</Application>
  <PresentationFormat>Widescreen</PresentationFormat>
  <Paragraphs>208</Paragraphs>
  <Slides>54</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Angsana New</vt:lpstr>
      <vt:lpstr>Calibri</vt:lpstr>
      <vt:lpstr>Calibri Light</vt:lpstr>
      <vt:lpstr>Cordia New</vt:lpstr>
      <vt:lpstr>Helvetica</vt:lpstr>
      <vt:lpstr>Helvetica Neue</vt:lpstr>
      <vt:lpstr>Menlo-Bold</vt:lpstr>
      <vt:lpstr>Menlo-BoldItalic</vt:lpstr>
      <vt:lpstr>Menlo-Regular</vt:lpstr>
      <vt:lpstr>Papyrus</vt:lpstr>
      <vt:lpstr>Tahoma</vt:lpstr>
      <vt:lpstr>Tahoma-Bold</vt:lpstr>
      <vt:lpstr>Arial</vt:lpstr>
      <vt:lpstr>Office Theme</vt:lpstr>
      <vt:lpstr>Basic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Android</dc:title>
  <dc:creator>Theerut Bunkhanphol</dc:creator>
  <cp:lastModifiedBy>Theerut Bunkhanphol</cp:lastModifiedBy>
  <cp:revision>32</cp:revision>
  <dcterms:created xsi:type="dcterms:W3CDTF">2016-06-13T01:33:50Z</dcterms:created>
  <dcterms:modified xsi:type="dcterms:W3CDTF">2016-06-14T12:54:30Z</dcterms:modified>
</cp:coreProperties>
</file>